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7" r:id="rId7"/>
    <p:sldId id="266" r:id="rId8"/>
    <p:sldId id="261" r:id="rId9"/>
    <p:sldId id="262" r:id="rId10"/>
    <p:sldId id="263" r:id="rId11"/>
    <p:sldId id="264" r:id="rId12"/>
    <p:sldId id="265" r:id="rId13"/>
  </p:sldIdLst>
  <p:sldSz cx="14630400" cy="8229600"/>
  <p:notesSz cx="8229600" cy="14630400"/>
  <p:embeddedFontLst>
    <p:embeddedFont>
      <p:font typeface="Consolas" panose="020B0609020204030204" pitchFamily="49" charset="0"/>
      <p:regular r:id="rId15"/>
      <p:bold r:id="rId16"/>
      <p:italic r:id="rId17"/>
      <p:boldItalic r:id="rId18"/>
    </p:embeddedFont>
    <p:embeddedFont>
      <p:font typeface="Funnel Sans" panose="020B0604020202020204" charset="0"/>
      <p:regular r:id="rId19"/>
    </p:embeddedFont>
    <p:embeddedFont>
      <p:font typeface="Mona Sans Semi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0" d="100"/>
          <a:sy n="80" d="100"/>
        </p:scale>
        <p:origin x="13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71107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373B4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373B48">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484E5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373B48">
              <a:alpha val="80000"/>
            </a:srgbClr>
          </a:solidFill>
          <a:ln/>
        </p:spPr>
      </p:sp>
      <p:sp>
        <p:nvSpPr>
          <p:cNvPr id="4" name="Text 1"/>
          <p:cNvSpPr/>
          <p:nvPr/>
        </p:nvSpPr>
        <p:spPr>
          <a:xfrm>
            <a:off x="793790" y="828794"/>
            <a:ext cx="13042821" cy="4253032"/>
          </a:xfrm>
          <a:prstGeom prst="rect">
            <a:avLst/>
          </a:prstGeom>
          <a:noFill/>
          <a:ln/>
        </p:spPr>
        <p:txBody>
          <a:bodyPr wrap="square" lIns="0" tIns="0" rIns="0" bIns="0" rtlCol="0" anchor="t"/>
          <a:lstStyle/>
          <a:p>
            <a:pPr marL="0" indent="0" algn="ctr">
              <a:lnSpc>
                <a:spcPts val="11150"/>
              </a:lnSpc>
              <a:buNone/>
            </a:pPr>
            <a:r>
              <a:rPr lang="en-US" sz="8900" dirty="0">
                <a:solidFill>
                  <a:srgbClr val="E2E4E9"/>
                </a:solidFill>
                <a:latin typeface="Mona Sans Semi Bold" pitchFamily="34" charset="0"/>
                <a:ea typeface="Mona Sans Semi Bold" pitchFamily="34" charset="-122"/>
                <a:cs typeface="Mona Sans Semi Bold" pitchFamily="34" charset="-120"/>
              </a:rPr>
              <a:t>PRPLOS Authentication &amp; API Strategy</a:t>
            </a:r>
            <a:endParaRPr lang="en-US" sz="8900" dirty="0"/>
          </a:p>
        </p:txBody>
      </p:sp>
      <p:sp>
        <p:nvSpPr>
          <p:cNvPr id="5" name="Text 2"/>
          <p:cNvSpPr/>
          <p:nvPr/>
        </p:nvSpPr>
        <p:spPr>
          <a:xfrm>
            <a:off x="1220153" y="5421987"/>
            <a:ext cx="12189976" cy="566976"/>
          </a:xfrm>
          <a:prstGeom prst="rect">
            <a:avLst/>
          </a:prstGeom>
          <a:noFill/>
          <a:ln/>
        </p:spPr>
        <p:txBody>
          <a:bodyPr wrap="none" lIns="0" tIns="0" rIns="0" bIns="0" rtlCol="0" anchor="t"/>
          <a:lstStyle/>
          <a:p>
            <a:pPr marL="0" indent="0" algn="ctr">
              <a:lnSpc>
                <a:spcPts val="4450"/>
              </a:lnSpc>
              <a:buNone/>
            </a:pPr>
            <a:r>
              <a:rPr lang="en-US" sz="3550" dirty="0">
                <a:solidFill>
                  <a:srgbClr val="D4D6DD"/>
                </a:solidFill>
                <a:latin typeface="Mona Sans Semi Bold" pitchFamily="34" charset="0"/>
                <a:ea typeface="Mona Sans Semi Bold" pitchFamily="34" charset="-122"/>
                <a:cs typeface="Mona Sans Semi Bold" pitchFamily="34" charset="-120"/>
              </a:rPr>
              <a:t>Understanding REST, JSON-RPC, and WebUI Integration</a:t>
            </a:r>
            <a:endParaRPr lang="en-US" sz="3550" dirty="0"/>
          </a:p>
        </p:txBody>
      </p:sp>
      <p:sp>
        <p:nvSpPr>
          <p:cNvPr id="6" name="Text 3"/>
          <p:cNvSpPr/>
          <p:nvPr/>
        </p:nvSpPr>
        <p:spPr>
          <a:xfrm>
            <a:off x="793790" y="6329124"/>
            <a:ext cx="13042821" cy="453509"/>
          </a:xfrm>
          <a:prstGeom prst="rect">
            <a:avLst/>
          </a:prstGeom>
          <a:noFill/>
          <a:ln/>
        </p:spPr>
        <p:txBody>
          <a:bodyPr wrap="none" lIns="0" tIns="0" rIns="0" bIns="0" rtlCol="0" anchor="t"/>
          <a:lstStyle/>
          <a:p>
            <a:pPr marL="0" indent="0" algn="ctr">
              <a:lnSpc>
                <a:spcPts val="3550"/>
              </a:lnSpc>
              <a:buNone/>
            </a:pPr>
            <a:r>
              <a:rPr lang="en-US" sz="2200" dirty="0">
                <a:solidFill>
                  <a:srgbClr val="F1F1F4"/>
                </a:solidFill>
                <a:latin typeface="Funnel Sans" pitchFamily="34" charset="0"/>
                <a:ea typeface="Funnel Sans" pitchFamily="34" charset="-122"/>
                <a:cs typeface="Funnel Sans" pitchFamily="34" charset="-120"/>
              </a:rPr>
              <a:t>Presented by: Karthikeyan Manickavel</a:t>
            </a:r>
            <a:endParaRPr lang="en-US" sz="2200" dirty="0"/>
          </a:p>
        </p:txBody>
      </p:sp>
      <p:sp>
        <p:nvSpPr>
          <p:cNvPr id="7" name="Text 4"/>
          <p:cNvSpPr/>
          <p:nvPr/>
        </p:nvSpPr>
        <p:spPr>
          <a:xfrm>
            <a:off x="793790" y="7037784"/>
            <a:ext cx="13042821" cy="362903"/>
          </a:xfrm>
          <a:prstGeom prst="rect">
            <a:avLst/>
          </a:prstGeom>
          <a:noFill/>
          <a:ln/>
        </p:spPr>
        <p:txBody>
          <a:bodyPr wrap="none" lIns="0" tIns="0" rIns="0" bIns="0" rtlCol="0" anchor="t"/>
          <a:lstStyle/>
          <a:p>
            <a:pPr marL="0" indent="0" algn="ctr">
              <a:lnSpc>
                <a:spcPts val="2850"/>
              </a:lnSpc>
              <a:buNone/>
            </a:pPr>
            <a:r>
              <a:rPr lang="en-US" sz="1750" dirty="0">
                <a:solidFill>
                  <a:srgbClr val="FFFFFF"/>
                </a:solidFill>
                <a:latin typeface="Funnel Sans" pitchFamily="34" charset="0"/>
                <a:ea typeface="Funnel Sans" pitchFamily="34" charset="-122"/>
                <a:cs typeface="Funnel Sans" pitchFamily="34" charset="-120"/>
              </a:rPr>
              <a:t>Date: August 14, 2025 | Version: 1.0</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646158"/>
            <a:ext cx="9863733" cy="708779"/>
          </a:xfrm>
          <a:prstGeom prst="rect">
            <a:avLst/>
          </a:prstGeom>
          <a:noFill/>
          <a:ln/>
        </p:spPr>
        <p:txBody>
          <a:bodyPr wrap="none" lIns="0" tIns="0" rIns="0" bIns="0" rtlCol="0" anchor="t"/>
          <a:lstStyle/>
          <a:p>
            <a:pPr marL="0" indent="0" algn="l">
              <a:lnSpc>
                <a:spcPts val="5550"/>
              </a:lnSpc>
              <a:buNone/>
            </a:pPr>
            <a:r>
              <a:rPr lang="en-US" sz="4450" dirty="0">
                <a:solidFill>
                  <a:srgbClr val="373B48"/>
                </a:solidFill>
                <a:latin typeface="Mona Sans Semi Bold" pitchFamily="34" charset="0"/>
                <a:ea typeface="Mona Sans Semi Bold" pitchFamily="34" charset="-122"/>
                <a:cs typeface="Mona Sans Semi Bold" pitchFamily="34" charset="-120"/>
              </a:rPr>
              <a:t>Why Specific JSON-RPC Endpoints?</a:t>
            </a:r>
            <a:endParaRPr lang="en-US" sz="4450" dirty="0"/>
          </a:p>
        </p:txBody>
      </p:sp>
      <p:pic>
        <p:nvPicPr>
          <p:cNvPr id="3" name="Image 0" descr="preencoded.png"/>
          <p:cNvPicPr>
            <a:picLocks noChangeAspect="1"/>
          </p:cNvPicPr>
          <p:nvPr/>
        </p:nvPicPr>
        <p:blipFill>
          <a:blip r:embed="rId3"/>
          <a:stretch>
            <a:fillRect/>
          </a:stretch>
        </p:blipFill>
        <p:spPr>
          <a:xfrm>
            <a:off x="793790" y="2808565"/>
            <a:ext cx="566976" cy="566976"/>
          </a:xfrm>
          <a:prstGeom prst="rect">
            <a:avLst/>
          </a:prstGeom>
        </p:spPr>
      </p:pic>
      <p:sp>
        <p:nvSpPr>
          <p:cNvPr id="4" name="Text 1"/>
          <p:cNvSpPr/>
          <p:nvPr/>
        </p:nvSpPr>
        <p:spPr>
          <a:xfrm>
            <a:off x="1644253" y="2943225"/>
            <a:ext cx="3308152" cy="708660"/>
          </a:xfrm>
          <a:prstGeom prst="rect">
            <a:avLst/>
          </a:prstGeom>
          <a:noFill/>
          <a:ln/>
        </p:spPr>
        <p:txBody>
          <a:bodyPr wrap="square" lIns="0" tIns="0" rIns="0" bIns="0" rtlCol="0" anchor="t"/>
          <a:lstStyle/>
          <a:p>
            <a:pPr marL="0" indent="0" algn="l">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/session: Customer Service Desk</a:t>
            </a:r>
            <a:endParaRPr lang="en-US" sz="2200" dirty="0"/>
          </a:p>
        </p:txBody>
      </p:sp>
      <p:sp>
        <p:nvSpPr>
          <p:cNvPr id="5" name="Text 2"/>
          <p:cNvSpPr/>
          <p:nvPr/>
        </p:nvSpPr>
        <p:spPr>
          <a:xfrm>
            <a:off x="1644253" y="3787973"/>
            <a:ext cx="3308152" cy="1451610"/>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Handles all user-facing authentication and session state changes. It's the primary point of contact for user identity.</a:t>
            </a:r>
            <a:endParaRPr lang="en-US" sz="1750" dirty="0"/>
          </a:p>
        </p:txBody>
      </p:sp>
      <p:pic>
        <p:nvPicPr>
          <p:cNvPr id="6" name="Image 1" descr="preencoded.png"/>
          <p:cNvPicPr>
            <a:picLocks noChangeAspect="1"/>
          </p:cNvPicPr>
          <p:nvPr/>
        </p:nvPicPr>
        <p:blipFill>
          <a:blip r:embed="rId4"/>
          <a:stretch>
            <a:fillRect/>
          </a:stretch>
        </p:blipFill>
        <p:spPr>
          <a:xfrm>
            <a:off x="5235893" y="2808565"/>
            <a:ext cx="566976" cy="566976"/>
          </a:xfrm>
          <a:prstGeom prst="rect">
            <a:avLst/>
          </a:prstGeom>
        </p:spPr>
      </p:pic>
      <p:sp>
        <p:nvSpPr>
          <p:cNvPr id="7" name="Text 3"/>
          <p:cNvSpPr/>
          <p:nvPr/>
        </p:nvSpPr>
        <p:spPr>
          <a:xfrm>
            <a:off x="6086356" y="2943225"/>
            <a:ext cx="3308152" cy="708660"/>
          </a:xfrm>
          <a:prstGeom prst="rect">
            <a:avLst/>
          </a:prstGeom>
          <a:noFill/>
          <a:ln/>
        </p:spPr>
        <p:txBody>
          <a:bodyPr wrap="square" lIns="0" tIns="0" rIns="0" bIns="0" rtlCol="0" anchor="t"/>
          <a:lstStyle/>
          <a:p>
            <a:pPr marL="0" indent="0" algn="l">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/commands: Technical Support Desk</a:t>
            </a:r>
            <a:endParaRPr lang="en-US" sz="2200" dirty="0"/>
          </a:p>
        </p:txBody>
      </p:sp>
      <p:sp>
        <p:nvSpPr>
          <p:cNvPr id="8" name="Text 4"/>
          <p:cNvSpPr/>
          <p:nvPr/>
        </p:nvSpPr>
        <p:spPr>
          <a:xfrm>
            <a:off x="6086356" y="3787973"/>
            <a:ext cx="3308152" cy="1451610"/>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Processes direct system commands and actions. This is where the backend executes specific tasks or configurations.</a:t>
            </a:r>
            <a:endParaRPr lang="en-US" sz="1750" dirty="0"/>
          </a:p>
        </p:txBody>
      </p:sp>
      <p:pic>
        <p:nvPicPr>
          <p:cNvPr id="9" name="Image 2" descr="preencoded.png"/>
          <p:cNvPicPr>
            <a:picLocks noChangeAspect="1"/>
          </p:cNvPicPr>
          <p:nvPr/>
        </p:nvPicPr>
        <p:blipFill>
          <a:blip r:embed="rId5"/>
          <a:stretch>
            <a:fillRect/>
          </a:stretch>
        </p:blipFill>
        <p:spPr>
          <a:xfrm>
            <a:off x="9677995" y="2808565"/>
            <a:ext cx="566976" cy="566976"/>
          </a:xfrm>
          <a:prstGeom prst="rect">
            <a:avLst/>
          </a:prstGeom>
        </p:spPr>
      </p:pic>
      <p:sp>
        <p:nvSpPr>
          <p:cNvPr id="10" name="Text 5"/>
          <p:cNvSpPr/>
          <p:nvPr/>
        </p:nvSpPr>
        <p:spPr>
          <a:xfrm>
            <a:off x="10528459" y="2943225"/>
            <a:ext cx="3308152" cy="708660"/>
          </a:xfrm>
          <a:prstGeom prst="rect">
            <a:avLst/>
          </a:prstGeom>
          <a:noFill/>
          <a:ln/>
        </p:spPr>
        <p:txBody>
          <a:bodyPr wrap="square" lIns="0" tIns="0" rIns="0" bIns="0" rtlCol="0" anchor="t"/>
          <a:lstStyle/>
          <a:p>
            <a:pPr marL="0" indent="0" algn="l">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/rpc: General Information Desk</a:t>
            </a:r>
            <a:endParaRPr lang="en-US" sz="2200" dirty="0"/>
          </a:p>
        </p:txBody>
      </p:sp>
      <p:sp>
        <p:nvSpPr>
          <p:cNvPr id="11" name="Text 6"/>
          <p:cNvSpPr/>
          <p:nvPr/>
        </p:nvSpPr>
        <p:spPr>
          <a:xfrm>
            <a:off x="10528459" y="3787973"/>
            <a:ext cx="3308152" cy="1814513"/>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Manages a broader range of RPC calls for data retrieval, updates, and other general operations that don't fit into the other specific categories.</a:t>
            </a:r>
            <a:endParaRPr lang="en-US" sz="1750" dirty="0"/>
          </a:p>
        </p:txBody>
      </p:sp>
      <p:sp>
        <p:nvSpPr>
          <p:cNvPr id="12" name="Text 7"/>
          <p:cNvSpPr/>
          <p:nvPr/>
        </p:nvSpPr>
        <p:spPr>
          <a:xfrm>
            <a:off x="793790" y="5857637"/>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This segmentation provides clarity, enhances maintainability, and aligns with the principle of least privilege by grouping related functionalities.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28424" y="572333"/>
            <a:ext cx="9214128" cy="650319"/>
          </a:xfrm>
          <a:prstGeom prst="rect">
            <a:avLst/>
          </a:prstGeom>
          <a:noFill/>
          <a:ln/>
        </p:spPr>
        <p:txBody>
          <a:bodyPr wrap="none" lIns="0" tIns="0" rIns="0" bIns="0" rtlCol="0" anchor="t"/>
          <a:lstStyle/>
          <a:p>
            <a:pPr marL="0" indent="0" algn="l">
              <a:lnSpc>
                <a:spcPts val="5100"/>
              </a:lnSpc>
              <a:buNone/>
            </a:pPr>
            <a:r>
              <a:rPr lang="en-US" sz="4050" dirty="0">
                <a:solidFill>
                  <a:srgbClr val="373B48"/>
                </a:solidFill>
                <a:latin typeface="Mona Sans Semi Bold" pitchFamily="34" charset="0"/>
                <a:ea typeface="Mona Sans Semi Bold" pitchFamily="34" charset="-122"/>
                <a:cs typeface="Mona Sans Semi Bold" pitchFamily="34" charset="-120"/>
              </a:rPr>
              <a:t>Authentication Flow: A Detailed Look</a:t>
            </a:r>
            <a:endParaRPr lang="en-US" sz="4050" dirty="0"/>
          </a:p>
        </p:txBody>
      </p:sp>
      <p:pic>
        <p:nvPicPr>
          <p:cNvPr id="3" name="Image 0" descr="preencoded.png"/>
          <p:cNvPicPr>
            <a:picLocks noChangeAspect="1"/>
          </p:cNvPicPr>
          <p:nvPr/>
        </p:nvPicPr>
        <p:blipFill>
          <a:blip r:embed="rId3"/>
          <a:stretch>
            <a:fillRect/>
          </a:stretch>
        </p:blipFill>
        <p:spPr>
          <a:xfrm>
            <a:off x="782717" y="1638895"/>
            <a:ext cx="13064966" cy="5633918"/>
          </a:xfrm>
          <a:prstGeom prst="rect">
            <a:avLst/>
          </a:prstGeom>
        </p:spPr>
      </p:pic>
      <p:sp>
        <p:nvSpPr>
          <p:cNvPr id="4" name="Text 1"/>
          <p:cNvSpPr/>
          <p:nvPr/>
        </p:nvSpPr>
        <p:spPr>
          <a:xfrm>
            <a:off x="1661849" y="6204412"/>
            <a:ext cx="2964003" cy="370500"/>
          </a:xfrm>
          <a:prstGeom prst="rect">
            <a:avLst/>
          </a:prstGeom>
          <a:noFill/>
          <a:ln/>
        </p:spPr>
        <p:txBody>
          <a:bodyPr wrap="none" lIns="0" tIns="0" rIns="0" bIns="0" rtlCol="0" anchor="t"/>
          <a:lstStyle/>
          <a:p>
            <a:pPr marL="0" indent="0" algn="l">
              <a:lnSpc>
                <a:spcPts val="1650"/>
              </a:lnSpc>
              <a:buNone/>
            </a:pPr>
            <a:r>
              <a:rPr lang="en-US" sz="1350" dirty="0">
                <a:solidFill>
                  <a:srgbClr val="FFFFFF"/>
                </a:solidFill>
                <a:latin typeface="Mona Sans Semi Bold" pitchFamily="34" charset="0"/>
                <a:ea typeface="Mona Sans Semi Bold" pitchFamily="34" charset="-122"/>
                <a:cs typeface="Mona Sans Semi Bold" pitchFamily="34" charset="-120"/>
              </a:rPr>
              <a:t>Session Created</a:t>
            </a:r>
            <a:endParaRPr lang="en-US" sz="1350" dirty="0"/>
          </a:p>
        </p:txBody>
      </p:sp>
      <p:sp>
        <p:nvSpPr>
          <p:cNvPr id="5" name="Text 2"/>
          <p:cNvSpPr/>
          <p:nvPr/>
        </p:nvSpPr>
        <p:spPr>
          <a:xfrm>
            <a:off x="1661849" y="4900251"/>
            <a:ext cx="3214913" cy="370500"/>
          </a:xfrm>
          <a:prstGeom prst="rect">
            <a:avLst/>
          </a:prstGeom>
          <a:noFill/>
          <a:ln/>
        </p:spPr>
        <p:txBody>
          <a:bodyPr wrap="none" lIns="0" tIns="0" rIns="0" bIns="0" rtlCol="0" anchor="t"/>
          <a:lstStyle/>
          <a:p>
            <a:pPr marL="0" indent="0" algn="l">
              <a:lnSpc>
                <a:spcPts val="1650"/>
              </a:lnSpc>
              <a:buNone/>
            </a:pPr>
            <a:r>
              <a:rPr lang="en-US" sz="1350" dirty="0">
                <a:solidFill>
                  <a:srgbClr val="FFFFFF"/>
                </a:solidFill>
                <a:latin typeface="Mona Sans Semi Bold" pitchFamily="34" charset="0"/>
                <a:ea typeface="Mona Sans Semi Bold" pitchFamily="34" charset="-122"/>
                <a:cs typeface="Mona Sans Semi Bold" pitchFamily="34" charset="-120"/>
              </a:rPr>
              <a:t>Authorization Granted</a:t>
            </a:r>
            <a:endParaRPr lang="en-US" sz="1350" dirty="0"/>
          </a:p>
        </p:txBody>
      </p:sp>
      <p:sp>
        <p:nvSpPr>
          <p:cNvPr id="6" name="Text 3"/>
          <p:cNvSpPr/>
          <p:nvPr/>
        </p:nvSpPr>
        <p:spPr>
          <a:xfrm>
            <a:off x="1661849" y="3609263"/>
            <a:ext cx="3142048" cy="370501"/>
          </a:xfrm>
          <a:prstGeom prst="rect">
            <a:avLst/>
          </a:prstGeom>
          <a:noFill/>
          <a:ln/>
        </p:spPr>
        <p:txBody>
          <a:bodyPr wrap="none" lIns="0" tIns="0" rIns="0" bIns="0" rtlCol="0" anchor="t"/>
          <a:lstStyle/>
          <a:p>
            <a:pPr marL="0" indent="0" algn="l">
              <a:lnSpc>
                <a:spcPts val="1650"/>
              </a:lnSpc>
              <a:buNone/>
            </a:pPr>
            <a:r>
              <a:rPr lang="en-US" sz="1350" dirty="0">
                <a:solidFill>
                  <a:srgbClr val="FFFFFF"/>
                </a:solidFill>
                <a:latin typeface="Mona Sans Semi Bold" pitchFamily="34" charset="0"/>
                <a:ea typeface="Mona Sans Semi Bold" pitchFamily="34" charset="-122"/>
                <a:cs typeface="Mona Sans Semi Bold" pitchFamily="34" charset="-120"/>
              </a:rPr>
              <a:t>Authentication Server</a:t>
            </a:r>
            <a:endParaRPr lang="en-US" sz="1350" dirty="0"/>
          </a:p>
        </p:txBody>
      </p:sp>
      <p:sp>
        <p:nvSpPr>
          <p:cNvPr id="7" name="Text 4"/>
          <p:cNvSpPr/>
          <p:nvPr/>
        </p:nvSpPr>
        <p:spPr>
          <a:xfrm>
            <a:off x="1661849" y="2305102"/>
            <a:ext cx="2964003" cy="370500"/>
          </a:xfrm>
          <a:prstGeom prst="rect">
            <a:avLst/>
          </a:prstGeom>
          <a:noFill/>
          <a:ln/>
        </p:spPr>
        <p:txBody>
          <a:bodyPr wrap="none" lIns="0" tIns="0" rIns="0" bIns="0" rtlCol="0" anchor="t"/>
          <a:lstStyle/>
          <a:p>
            <a:pPr marL="0" indent="0" algn="l">
              <a:lnSpc>
                <a:spcPts val="1650"/>
              </a:lnSpc>
              <a:buNone/>
            </a:pPr>
            <a:r>
              <a:rPr lang="en-US" sz="1350" dirty="0">
                <a:solidFill>
                  <a:srgbClr val="FFFFFF"/>
                </a:solidFill>
                <a:latin typeface="Mona Sans Semi Bold" pitchFamily="34" charset="0"/>
                <a:ea typeface="Mona Sans Semi Bold" pitchFamily="34" charset="-122"/>
                <a:cs typeface="Mona Sans Semi Bold" pitchFamily="34" charset="-120"/>
              </a:rPr>
              <a:t>Enter Credentials</a:t>
            </a:r>
            <a:endParaRPr lang="en-US" sz="1350" dirty="0"/>
          </a:p>
        </p:txBody>
      </p:sp>
      <p:sp>
        <p:nvSpPr>
          <p:cNvPr id="8" name="Text 5"/>
          <p:cNvSpPr/>
          <p:nvPr/>
        </p:nvSpPr>
        <p:spPr>
          <a:xfrm>
            <a:off x="728424" y="7506891"/>
            <a:ext cx="13173551" cy="665798"/>
          </a:xfrm>
          <a:prstGeom prst="rect">
            <a:avLst/>
          </a:prstGeom>
          <a:noFill/>
          <a:ln/>
        </p:spPr>
        <p:txBody>
          <a:bodyPr wrap="square" lIns="0" tIns="0" rIns="0" bIns="0" rtlCol="0" anchor="t"/>
          <a:lstStyle/>
          <a:p>
            <a:pPr marL="0" indent="0" algn="l">
              <a:lnSpc>
                <a:spcPts val="2600"/>
              </a:lnSpc>
              <a:buNone/>
            </a:pPr>
            <a:r>
              <a:rPr lang="en-US" sz="1600" dirty="0">
                <a:solidFill>
                  <a:srgbClr val="52586B"/>
                </a:solidFill>
                <a:latin typeface="Funnel Sans" pitchFamily="34" charset="0"/>
                <a:ea typeface="Funnel Sans" pitchFamily="34" charset="-122"/>
                <a:cs typeface="Funnel Sans" pitchFamily="34" charset="-120"/>
              </a:rPr>
              <a:t>The diagram above illustrates the step-by-step process of user authentication within PRPLOS, from initial credential submission to secure session establishment and subsequent authorized interactions with the system.</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1882021" y="1233011"/>
            <a:ext cx="10866358" cy="978218"/>
          </a:xfrm>
          <a:prstGeom prst="rect">
            <a:avLst/>
          </a:prstGeom>
          <a:noFill/>
          <a:ln/>
        </p:spPr>
        <p:txBody>
          <a:bodyPr wrap="none" lIns="0" tIns="0" rIns="0" bIns="0" rtlCol="0" anchor="t"/>
          <a:lstStyle/>
          <a:p>
            <a:pPr marL="0" indent="0" algn="ctr">
              <a:lnSpc>
                <a:spcPts val="7700"/>
              </a:lnSpc>
              <a:buNone/>
            </a:pPr>
            <a:r>
              <a:rPr lang="en-US" sz="6150" dirty="0">
                <a:solidFill>
                  <a:srgbClr val="F1F1F4"/>
                </a:solidFill>
                <a:latin typeface="Mona Sans Semi Bold" pitchFamily="34" charset="0"/>
                <a:ea typeface="Mona Sans Semi Bold" pitchFamily="34" charset="-122"/>
                <a:cs typeface="Mona Sans Semi Bold" pitchFamily="34" charset="-120"/>
              </a:rPr>
              <a:t>Key Takeaways &amp; Next Steps</a:t>
            </a:r>
            <a:endParaRPr lang="en-US" sz="6150" dirty="0"/>
          </a:p>
        </p:txBody>
      </p:sp>
      <p:sp>
        <p:nvSpPr>
          <p:cNvPr id="3" name="Text 1"/>
          <p:cNvSpPr/>
          <p:nvPr/>
        </p:nvSpPr>
        <p:spPr>
          <a:xfrm>
            <a:off x="793790" y="2778204"/>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D4D6DD"/>
                </a:solidFill>
                <a:latin typeface="Mona Sans Semi Bold" pitchFamily="34" charset="0"/>
                <a:ea typeface="Mona Sans Semi Bold" pitchFamily="34" charset="-122"/>
                <a:cs typeface="Mona Sans Semi Bold" pitchFamily="34" charset="-120"/>
              </a:rPr>
              <a:t>Key Takeaways:</a:t>
            </a:r>
            <a:endParaRPr lang="en-US" sz="2650" dirty="0"/>
          </a:p>
        </p:txBody>
      </p:sp>
      <p:sp>
        <p:nvSpPr>
          <p:cNvPr id="4" name="Text 2"/>
          <p:cNvSpPr/>
          <p:nvPr/>
        </p:nvSpPr>
        <p:spPr>
          <a:xfrm>
            <a:off x="793790" y="3430310"/>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2E4E9"/>
                </a:solidFill>
                <a:latin typeface="Funnel Sans" pitchFamily="34" charset="0"/>
                <a:ea typeface="Funnel Sans" pitchFamily="34" charset="-122"/>
                <a:cs typeface="Funnel Sans" pitchFamily="34" charset="-120"/>
              </a:rPr>
              <a:t>PRPLOS uses a hybrid API strategy for optimal performance and security.</a:t>
            </a:r>
            <a:endParaRPr lang="en-US" sz="1750" dirty="0"/>
          </a:p>
        </p:txBody>
      </p:sp>
      <p:sp>
        <p:nvSpPr>
          <p:cNvPr id="5" name="Text 3"/>
          <p:cNvSpPr/>
          <p:nvPr/>
        </p:nvSpPr>
        <p:spPr>
          <a:xfrm>
            <a:off x="793790" y="4235410"/>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2E4E9"/>
                </a:solidFill>
                <a:latin typeface="Funnel Sans" pitchFamily="34" charset="0"/>
                <a:ea typeface="Funnel Sans" pitchFamily="34" charset="-122"/>
                <a:cs typeface="Funnel Sans" pitchFamily="34" charset="-120"/>
              </a:rPr>
              <a:t>REST APIs are for external, user-facing communication (Web UI).</a:t>
            </a:r>
            <a:endParaRPr lang="en-US" sz="1750" dirty="0"/>
          </a:p>
        </p:txBody>
      </p:sp>
      <p:sp>
        <p:nvSpPr>
          <p:cNvPr id="6" name="Text 4"/>
          <p:cNvSpPr/>
          <p:nvPr/>
        </p:nvSpPr>
        <p:spPr>
          <a:xfrm>
            <a:off x="793790" y="504051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2E4E9"/>
                </a:solidFill>
                <a:latin typeface="Funnel Sans" pitchFamily="34" charset="0"/>
                <a:ea typeface="Funnel Sans" pitchFamily="34" charset="-122"/>
                <a:cs typeface="Funnel Sans" pitchFamily="34" charset="-120"/>
              </a:rPr>
              <a:t>JSON-RPC is for efficient internal system operations.</a:t>
            </a:r>
            <a:endParaRPr lang="en-US" sz="1750" dirty="0"/>
          </a:p>
        </p:txBody>
      </p:sp>
      <p:sp>
        <p:nvSpPr>
          <p:cNvPr id="7" name="Text 5"/>
          <p:cNvSpPr/>
          <p:nvPr/>
        </p:nvSpPr>
        <p:spPr>
          <a:xfrm>
            <a:off x="793790" y="548270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2E4E9"/>
                </a:solidFill>
                <a:latin typeface="Funnel Sans" pitchFamily="34" charset="0"/>
                <a:ea typeface="Funnel Sans" pitchFamily="34" charset="-122"/>
                <a:cs typeface="Funnel Sans" pitchFamily="34" charset="-120"/>
              </a:rPr>
              <a:t>Specific JSON-RPC endpoints (</a:t>
            </a:r>
            <a:r>
              <a:rPr lang="en-US" sz="1750" dirty="0">
                <a:solidFill>
                  <a:srgbClr val="FFFFFF"/>
                </a:solidFill>
                <a:highlight>
                  <a:srgbClr val="444855"/>
                </a:highlight>
                <a:latin typeface="Consolas" pitchFamily="34" charset="0"/>
                <a:ea typeface="Consolas" pitchFamily="34" charset="-122"/>
                <a:cs typeface="Consolas" pitchFamily="34" charset="-120"/>
              </a:rPr>
              <a:t>/session</a:t>
            </a:r>
            <a:r>
              <a:rPr lang="en-US" sz="1750" dirty="0">
                <a:solidFill>
                  <a:srgbClr val="E2E4E9"/>
                </a:solidFill>
                <a:latin typeface="Funnel Sans" pitchFamily="34" charset="0"/>
                <a:ea typeface="Funnel Sans" pitchFamily="34" charset="-122"/>
                <a:cs typeface="Funnel Sans" pitchFamily="34" charset="-120"/>
              </a:rPr>
              <a:t>, </a:t>
            </a:r>
            <a:r>
              <a:rPr lang="en-US" sz="1750" dirty="0">
                <a:solidFill>
                  <a:srgbClr val="FFFFFF"/>
                </a:solidFill>
                <a:highlight>
                  <a:srgbClr val="444855"/>
                </a:highlight>
                <a:latin typeface="Consolas" pitchFamily="34" charset="0"/>
                <a:ea typeface="Consolas" pitchFamily="34" charset="-122"/>
                <a:cs typeface="Consolas" pitchFamily="34" charset="-120"/>
              </a:rPr>
              <a:t>/commands</a:t>
            </a:r>
            <a:r>
              <a:rPr lang="en-US" sz="1750" dirty="0">
                <a:solidFill>
                  <a:srgbClr val="E2E4E9"/>
                </a:solidFill>
                <a:latin typeface="Funnel Sans" pitchFamily="34" charset="0"/>
                <a:ea typeface="Funnel Sans" pitchFamily="34" charset="-122"/>
                <a:cs typeface="Funnel Sans" pitchFamily="34" charset="-120"/>
              </a:rPr>
              <a:t>, </a:t>
            </a:r>
            <a:r>
              <a:rPr lang="en-US" sz="1750" dirty="0">
                <a:solidFill>
                  <a:srgbClr val="FFFFFF"/>
                </a:solidFill>
                <a:highlight>
                  <a:srgbClr val="444855"/>
                </a:highlight>
                <a:latin typeface="Consolas" pitchFamily="34" charset="0"/>
                <a:ea typeface="Consolas" pitchFamily="34" charset="-122"/>
                <a:cs typeface="Consolas" pitchFamily="34" charset="-120"/>
              </a:rPr>
              <a:t>/rpc</a:t>
            </a:r>
            <a:r>
              <a:rPr lang="en-US" sz="1750" dirty="0">
                <a:solidFill>
                  <a:srgbClr val="E2E4E9"/>
                </a:solidFill>
                <a:latin typeface="Funnel Sans" pitchFamily="34" charset="0"/>
                <a:ea typeface="Funnel Sans" pitchFamily="34" charset="-122"/>
                <a:cs typeface="Funnel Sans" pitchFamily="34" charset="-120"/>
              </a:rPr>
              <a:t>) ensure clear functional segregation.</a:t>
            </a:r>
            <a:endParaRPr lang="en-US" sz="1750" dirty="0"/>
          </a:p>
        </p:txBody>
      </p:sp>
      <p:sp>
        <p:nvSpPr>
          <p:cNvPr id="8" name="Text 6"/>
          <p:cNvSpPr/>
          <p:nvPr/>
        </p:nvSpPr>
        <p:spPr>
          <a:xfrm>
            <a:off x="7599521" y="2778204"/>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D4D6DD"/>
                </a:solidFill>
                <a:latin typeface="Mona Sans Semi Bold" pitchFamily="34" charset="0"/>
                <a:ea typeface="Mona Sans Semi Bold" pitchFamily="34" charset="-122"/>
                <a:cs typeface="Mona Sans Semi Bold" pitchFamily="34" charset="-120"/>
              </a:rPr>
              <a:t>Next Steps:</a:t>
            </a:r>
            <a:endParaRPr lang="en-US" sz="2650" dirty="0"/>
          </a:p>
        </p:txBody>
      </p:sp>
      <p:sp>
        <p:nvSpPr>
          <p:cNvPr id="9" name="Text 7"/>
          <p:cNvSpPr/>
          <p:nvPr/>
        </p:nvSpPr>
        <p:spPr>
          <a:xfrm>
            <a:off x="7599521" y="3430310"/>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2E4E9"/>
                </a:solidFill>
                <a:latin typeface="Funnel Sans" pitchFamily="34" charset="0"/>
                <a:ea typeface="Funnel Sans" pitchFamily="34" charset="-122"/>
                <a:cs typeface="Funnel Sans" pitchFamily="34" charset="-120"/>
              </a:rPr>
              <a:t>Review detailed API documentation for implementation guidelines.</a:t>
            </a:r>
            <a:endParaRPr lang="en-US" sz="1750" dirty="0"/>
          </a:p>
        </p:txBody>
      </p:sp>
      <p:sp>
        <p:nvSpPr>
          <p:cNvPr id="10" name="Text 8"/>
          <p:cNvSpPr/>
          <p:nvPr/>
        </p:nvSpPr>
        <p:spPr>
          <a:xfrm>
            <a:off x="7599521" y="423541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2E4E9"/>
                </a:solidFill>
                <a:latin typeface="Funnel Sans" pitchFamily="34" charset="0"/>
                <a:ea typeface="Funnel Sans" pitchFamily="34" charset="-122"/>
                <a:cs typeface="Funnel Sans" pitchFamily="34" charset="-120"/>
              </a:rPr>
              <a:t>Conduct integration testing on all identified endpoints.</a:t>
            </a:r>
            <a:endParaRPr lang="en-US" sz="1750" dirty="0"/>
          </a:p>
        </p:txBody>
      </p:sp>
      <p:sp>
        <p:nvSpPr>
          <p:cNvPr id="11" name="Text 9"/>
          <p:cNvSpPr/>
          <p:nvPr/>
        </p:nvSpPr>
        <p:spPr>
          <a:xfrm>
            <a:off x="7599521" y="467760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2E4E9"/>
                </a:solidFill>
                <a:latin typeface="Funnel Sans" pitchFamily="34" charset="0"/>
                <a:ea typeface="Funnel Sans" pitchFamily="34" charset="-122"/>
                <a:cs typeface="Funnel Sans" pitchFamily="34" charset="-120"/>
              </a:rPr>
              <a:t>Discuss potential optimizations for current authentication mechanisms.</a:t>
            </a:r>
            <a:endParaRPr lang="en-US" sz="1750" dirty="0"/>
          </a:p>
        </p:txBody>
      </p:sp>
      <p:sp>
        <p:nvSpPr>
          <p:cNvPr id="12" name="Text 10"/>
          <p:cNvSpPr/>
          <p:nvPr/>
        </p:nvSpPr>
        <p:spPr>
          <a:xfrm>
            <a:off x="7599521" y="548270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2E4E9"/>
                </a:solidFill>
                <a:latin typeface="Funnel Sans" pitchFamily="34" charset="0"/>
                <a:ea typeface="Funnel Sans" pitchFamily="34" charset="-122"/>
                <a:cs typeface="Funnel Sans" pitchFamily="34" charset="-120"/>
              </a:rPr>
              <a:t>Plan for future API versioning and deprecation strategies.</a:t>
            </a:r>
            <a:endParaRPr lang="en-US" sz="1750" dirty="0"/>
          </a:p>
        </p:txBody>
      </p:sp>
      <p:sp>
        <p:nvSpPr>
          <p:cNvPr id="13" name="Text 11"/>
          <p:cNvSpPr/>
          <p:nvPr/>
        </p:nvSpPr>
        <p:spPr>
          <a:xfrm>
            <a:off x="793790" y="6542961"/>
            <a:ext cx="13042821" cy="453509"/>
          </a:xfrm>
          <a:prstGeom prst="rect">
            <a:avLst/>
          </a:prstGeom>
          <a:noFill/>
          <a:ln/>
        </p:spPr>
        <p:txBody>
          <a:bodyPr wrap="none" lIns="0" tIns="0" rIns="0" bIns="0" rtlCol="0" anchor="t"/>
          <a:lstStyle/>
          <a:p>
            <a:pPr marL="0" indent="0" algn="ctr">
              <a:lnSpc>
                <a:spcPts val="3550"/>
              </a:lnSpc>
              <a:buNone/>
            </a:pPr>
            <a:r>
              <a:rPr lang="en-US" sz="2200" dirty="0">
                <a:solidFill>
                  <a:srgbClr val="FFFFFF"/>
                </a:solidFill>
                <a:latin typeface="Funnel Sans" pitchFamily="34" charset="0"/>
                <a:ea typeface="Funnel Sans" pitchFamily="34" charset="-122"/>
                <a:cs typeface="Funnel Sans" pitchFamily="34" charset="-120"/>
              </a:rPr>
              <a:t>Thank you for your time!</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86044"/>
            <a:ext cx="6417112" cy="708779"/>
          </a:xfrm>
          <a:prstGeom prst="rect">
            <a:avLst/>
          </a:prstGeom>
          <a:noFill/>
          <a:ln/>
        </p:spPr>
        <p:txBody>
          <a:bodyPr wrap="none" lIns="0" tIns="0" rIns="0" bIns="0" rtlCol="0" anchor="t"/>
          <a:lstStyle/>
          <a:p>
            <a:pPr marL="0" indent="0" algn="l">
              <a:lnSpc>
                <a:spcPts val="5550"/>
              </a:lnSpc>
              <a:buNone/>
            </a:pPr>
            <a:r>
              <a:rPr lang="en-US" sz="4450" dirty="0">
                <a:solidFill>
                  <a:srgbClr val="373B48"/>
                </a:solidFill>
                <a:latin typeface="Mona Sans Semi Bold" pitchFamily="34" charset="0"/>
                <a:ea typeface="Mona Sans Semi Bold" pitchFamily="34" charset="-122"/>
                <a:cs typeface="Mona Sans Semi Bold" pitchFamily="34" charset="-120"/>
              </a:rPr>
              <a:t>What We'll Cover Today</a:t>
            </a:r>
            <a:endParaRPr lang="en-US" sz="4450" dirty="0"/>
          </a:p>
        </p:txBody>
      </p:sp>
      <p:sp>
        <p:nvSpPr>
          <p:cNvPr id="3" name="Text 1"/>
          <p:cNvSpPr/>
          <p:nvPr/>
        </p:nvSpPr>
        <p:spPr>
          <a:xfrm>
            <a:off x="793790" y="284845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Mona Sans Light" pitchFamily="34" charset="0"/>
                <a:ea typeface="Mona Sans Light" pitchFamily="34" charset="-122"/>
                <a:cs typeface="Mona Sans Light" pitchFamily="34" charset="-120"/>
              </a:rPr>
              <a:t>01</a:t>
            </a:r>
            <a:endParaRPr lang="en-US" sz="1750" dirty="0"/>
          </a:p>
        </p:txBody>
      </p:sp>
      <p:sp>
        <p:nvSpPr>
          <p:cNvPr id="4" name="Shape 2"/>
          <p:cNvSpPr/>
          <p:nvPr/>
        </p:nvSpPr>
        <p:spPr>
          <a:xfrm>
            <a:off x="793790" y="3203496"/>
            <a:ext cx="4196358" cy="30480"/>
          </a:xfrm>
          <a:prstGeom prst="rect">
            <a:avLst/>
          </a:prstGeom>
          <a:solidFill>
            <a:srgbClr val="373B48"/>
          </a:solidFill>
          <a:ln/>
        </p:spPr>
      </p:sp>
      <p:sp>
        <p:nvSpPr>
          <p:cNvPr id="5" name="Text 3"/>
          <p:cNvSpPr/>
          <p:nvPr/>
        </p:nvSpPr>
        <p:spPr>
          <a:xfrm>
            <a:off x="793790" y="3377803"/>
            <a:ext cx="4110633" cy="354330"/>
          </a:xfrm>
          <a:prstGeom prst="rect">
            <a:avLst/>
          </a:prstGeom>
          <a:noFill/>
          <a:ln/>
        </p:spPr>
        <p:txBody>
          <a:bodyPr wrap="none" lIns="0" tIns="0" rIns="0" bIns="0" rtlCol="0" anchor="t"/>
          <a:lstStyle/>
          <a:p>
            <a:pPr marL="0" indent="0" algn="l">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Authentication Fundamentals</a:t>
            </a:r>
            <a:endParaRPr lang="en-US" sz="2200" dirty="0"/>
          </a:p>
        </p:txBody>
      </p:sp>
      <p:sp>
        <p:nvSpPr>
          <p:cNvPr id="6" name="Text 4"/>
          <p:cNvSpPr/>
          <p:nvPr/>
        </p:nvSpPr>
        <p:spPr>
          <a:xfrm>
            <a:off x="793790" y="3868222"/>
            <a:ext cx="4196358"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A simple explanation of how systems verify identity.</a:t>
            </a:r>
            <a:endParaRPr lang="en-US" sz="1750" dirty="0"/>
          </a:p>
        </p:txBody>
      </p:sp>
      <p:sp>
        <p:nvSpPr>
          <p:cNvPr id="7" name="Text 5"/>
          <p:cNvSpPr/>
          <p:nvPr/>
        </p:nvSpPr>
        <p:spPr>
          <a:xfrm>
            <a:off x="5216962" y="284845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Mona Sans Light" pitchFamily="34" charset="0"/>
                <a:ea typeface="Mona Sans Light" pitchFamily="34" charset="-122"/>
                <a:cs typeface="Mona Sans Light" pitchFamily="34" charset="-120"/>
              </a:rPr>
              <a:t>02</a:t>
            </a:r>
            <a:endParaRPr lang="en-US" sz="1750" dirty="0"/>
          </a:p>
        </p:txBody>
      </p:sp>
      <p:sp>
        <p:nvSpPr>
          <p:cNvPr id="8" name="Shape 6"/>
          <p:cNvSpPr/>
          <p:nvPr/>
        </p:nvSpPr>
        <p:spPr>
          <a:xfrm>
            <a:off x="5216962" y="3203496"/>
            <a:ext cx="4196358" cy="30480"/>
          </a:xfrm>
          <a:prstGeom prst="rect">
            <a:avLst/>
          </a:prstGeom>
          <a:solidFill>
            <a:srgbClr val="373B48"/>
          </a:solidFill>
          <a:ln/>
        </p:spPr>
      </p:sp>
      <p:sp>
        <p:nvSpPr>
          <p:cNvPr id="9" name="Text 7"/>
          <p:cNvSpPr/>
          <p:nvPr/>
        </p:nvSpPr>
        <p:spPr>
          <a:xfrm>
            <a:off x="5216962" y="337780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REST API Overview</a:t>
            </a:r>
            <a:endParaRPr lang="en-US" sz="2200" dirty="0"/>
          </a:p>
        </p:txBody>
      </p:sp>
      <p:sp>
        <p:nvSpPr>
          <p:cNvPr id="10" name="Text 8"/>
          <p:cNvSpPr/>
          <p:nvPr/>
        </p:nvSpPr>
        <p:spPr>
          <a:xfrm>
            <a:off x="5216962" y="3868222"/>
            <a:ext cx="4196358"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The external communication language for web applications.</a:t>
            </a:r>
            <a:endParaRPr lang="en-US" sz="1750" dirty="0"/>
          </a:p>
        </p:txBody>
      </p:sp>
      <p:sp>
        <p:nvSpPr>
          <p:cNvPr id="11" name="Text 9"/>
          <p:cNvSpPr/>
          <p:nvPr/>
        </p:nvSpPr>
        <p:spPr>
          <a:xfrm>
            <a:off x="9640133" y="284845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Mona Sans Light" pitchFamily="34" charset="0"/>
                <a:ea typeface="Mona Sans Light" pitchFamily="34" charset="-122"/>
                <a:cs typeface="Mona Sans Light" pitchFamily="34" charset="-120"/>
              </a:rPr>
              <a:t>03</a:t>
            </a:r>
            <a:endParaRPr lang="en-US" sz="1750" dirty="0"/>
          </a:p>
        </p:txBody>
      </p:sp>
      <p:sp>
        <p:nvSpPr>
          <p:cNvPr id="12" name="Shape 10"/>
          <p:cNvSpPr/>
          <p:nvPr/>
        </p:nvSpPr>
        <p:spPr>
          <a:xfrm>
            <a:off x="9640133" y="3203496"/>
            <a:ext cx="4196358" cy="30480"/>
          </a:xfrm>
          <a:prstGeom prst="rect">
            <a:avLst/>
          </a:prstGeom>
          <a:solidFill>
            <a:srgbClr val="373B48"/>
          </a:solidFill>
          <a:ln/>
        </p:spPr>
      </p:sp>
      <p:sp>
        <p:nvSpPr>
          <p:cNvPr id="13" name="Text 11"/>
          <p:cNvSpPr/>
          <p:nvPr/>
        </p:nvSpPr>
        <p:spPr>
          <a:xfrm>
            <a:off x="9640133" y="3377803"/>
            <a:ext cx="2929771" cy="354330"/>
          </a:xfrm>
          <a:prstGeom prst="rect">
            <a:avLst/>
          </a:prstGeom>
          <a:noFill/>
          <a:ln/>
        </p:spPr>
        <p:txBody>
          <a:bodyPr wrap="none" lIns="0" tIns="0" rIns="0" bIns="0" rtlCol="0" anchor="t"/>
          <a:lstStyle/>
          <a:p>
            <a:pPr marL="0" indent="0" algn="l">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JSON-RPC Deep Dive</a:t>
            </a:r>
            <a:endParaRPr lang="en-US" sz="2200" dirty="0"/>
          </a:p>
        </p:txBody>
      </p:sp>
      <p:sp>
        <p:nvSpPr>
          <p:cNvPr id="14" name="Text 12"/>
          <p:cNvSpPr/>
          <p:nvPr/>
        </p:nvSpPr>
        <p:spPr>
          <a:xfrm>
            <a:off x="9640133" y="3868222"/>
            <a:ext cx="4196358"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The internal language for system-to-system calls.</a:t>
            </a:r>
            <a:endParaRPr lang="en-US" sz="1750" dirty="0"/>
          </a:p>
        </p:txBody>
      </p:sp>
      <p:sp>
        <p:nvSpPr>
          <p:cNvPr id="15" name="Text 13"/>
          <p:cNvSpPr/>
          <p:nvPr/>
        </p:nvSpPr>
        <p:spPr>
          <a:xfrm>
            <a:off x="793790" y="499086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Mona Sans Light" pitchFamily="34" charset="0"/>
                <a:ea typeface="Mona Sans Light" pitchFamily="34" charset="-122"/>
                <a:cs typeface="Mona Sans Light" pitchFamily="34" charset="-120"/>
              </a:rPr>
              <a:t>04</a:t>
            </a:r>
            <a:endParaRPr lang="en-US" sz="1750" dirty="0"/>
          </a:p>
        </p:txBody>
      </p:sp>
      <p:sp>
        <p:nvSpPr>
          <p:cNvPr id="16" name="Shape 14"/>
          <p:cNvSpPr/>
          <p:nvPr/>
        </p:nvSpPr>
        <p:spPr>
          <a:xfrm>
            <a:off x="793790" y="5345906"/>
            <a:ext cx="6407944" cy="30480"/>
          </a:xfrm>
          <a:prstGeom prst="rect">
            <a:avLst/>
          </a:prstGeom>
          <a:solidFill>
            <a:srgbClr val="373B48"/>
          </a:solidFill>
          <a:ln/>
        </p:spPr>
      </p:sp>
      <p:sp>
        <p:nvSpPr>
          <p:cNvPr id="17" name="Text 15"/>
          <p:cNvSpPr/>
          <p:nvPr/>
        </p:nvSpPr>
        <p:spPr>
          <a:xfrm>
            <a:off x="793790" y="5520214"/>
            <a:ext cx="3697486" cy="354330"/>
          </a:xfrm>
          <a:prstGeom prst="rect">
            <a:avLst/>
          </a:prstGeom>
          <a:noFill/>
          <a:ln/>
        </p:spPr>
        <p:txBody>
          <a:bodyPr wrap="none" lIns="0" tIns="0" rIns="0" bIns="0" rtlCol="0" anchor="t"/>
          <a:lstStyle/>
          <a:p>
            <a:pPr marL="0" indent="0" algn="l">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PRPLOS Endpoint Strategy</a:t>
            </a:r>
            <a:endParaRPr lang="en-US" sz="2200" dirty="0"/>
          </a:p>
        </p:txBody>
      </p:sp>
      <p:sp>
        <p:nvSpPr>
          <p:cNvPr id="18" name="Text 16"/>
          <p:cNvSpPr/>
          <p:nvPr/>
        </p:nvSpPr>
        <p:spPr>
          <a:xfrm>
            <a:off x="793790" y="6010632"/>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Specifics on </a:t>
            </a:r>
            <a:r>
              <a:rPr lang="en-US" sz="1750" dirty="0">
                <a:solidFill>
                  <a:srgbClr val="52586B"/>
                </a:solidFill>
                <a:highlight>
                  <a:srgbClr val="F2F2F2"/>
                </a:highlight>
                <a:latin typeface="Consolas" pitchFamily="34" charset="0"/>
                <a:ea typeface="Consolas" pitchFamily="34" charset="-122"/>
                <a:cs typeface="Consolas" pitchFamily="34" charset="-120"/>
              </a:rPr>
              <a:t>/session</a:t>
            </a:r>
            <a:r>
              <a:rPr lang="en-US" sz="1750" dirty="0">
                <a:solidFill>
                  <a:srgbClr val="52586B"/>
                </a:solidFill>
                <a:latin typeface="Funnel Sans" pitchFamily="34" charset="0"/>
                <a:ea typeface="Funnel Sans" pitchFamily="34" charset="-122"/>
                <a:cs typeface="Funnel Sans" pitchFamily="34" charset="-120"/>
              </a:rPr>
              <a:t>, </a:t>
            </a:r>
            <a:r>
              <a:rPr lang="en-US" sz="1750" dirty="0">
                <a:solidFill>
                  <a:srgbClr val="52586B"/>
                </a:solidFill>
                <a:highlight>
                  <a:srgbClr val="F2F2F2"/>
                </a:highlight>
                <a:latin typeface="Consolas" pitchFamily="34" charset="0"/>
                <a:ea typeface="Consolas" pitchFamily="34" charset="-122"/>
                <a:cs typeface="Consolas" pitchFamily="34" charset="-120"/>
              </a:rPr>
              <a:t>/commands</a:t>
            </a:r>
            <a:r>
              <a:rPr lang="en-US" sz="1750" dirty="0">
                <a:solidFill>
                  <a:srgbClr val="52586B"/>
                </a:solidFill>
                <a:latin typeface="Funnel Sans" pitchFamily="34" charset="0"/>
                <a:ea typeface="Funnel Sans" pitchFamily="34" charset="-122"/>
                <a:cs typeface="Funnel Sans" pitchFamily="34" charset="-120"/>
              </a:rPr>
              <a:t>, and </a:t>
            </a:r>
            <a:r>
              <a:rPr lang="en-US" sz="1750" dirty="0">
                <a:solidFill>
                  <a:srgbClr val="52586B"/>
                </a:solidFill>
                <a:highlight>
                  <a:srgbClr val="F2F2F2"/>
                </a:highlight>
                <a:latin typeface="Consolas" pitchFamily="34" charset="0"/>
                <a:ea typeface="Consolas" pitchFamily="34" charset="-122"/>
                <a:cs typeface="Consolas" pitchFamily="34" charset="-120"/>
              </a:rPr>
              <a:t>/rpc</a:t>
            </a:r>
            <a:r>
              <a:rPr lang="en-US" sz="1750" dirty="0">
                <a:solidFill>
                  <a:srgbClr val="52586B"/>
                </a:solidFill>
                <a:latin typeface="Funnel Sans" pitchFamily="34" charset="0"/>
                <a:ea typeface="Funnel Sans" pitchFamily="34" charset="-122"/>
                <a:cs typeface="Funnel Sans" pitchFamily="34" charset="-120"/>
              </a:rPr>
              <a:t>.</a:t>
            </a:r>
            <a:endParaRPr lang="en-US" sz="1750" dirty="0"/>
          </a:p>
        </p:txBody>
      </p:sp>
      <p:sp>
        <p:nvSpPr>
          <p:cNvPr id="19" name="Text 17"/>
          <p:cNvSpPr/>
          <p:nvPr/>
        </p:nvSpPr>
        <p:spPr>
          <a:xfrm>
            <a:off x="7428548" y="499086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Mona Sans Light" pitchFamily="34" charset="0"/>
                <a:ea typeface="Mona Sans Light" pitchFamily="34" charset="-122"/>
                <a:cs typeface="Mona Sans Light" pitchFamily="34" charset="-120"/>
              </a:rPr>
              <a:t>05</a:t>
            </a:r>
            <a:endParaRPr lang="en-US" sz="1750" dirty="0"/>
          </a:p>
        </p:txBody>
      </p:sp>
      <p:sp>
        <p:nvSpPr>
          <p:cNvPr id="20" name="Shape 18"/>
          <p:cNvSpPr/>
          <p:nvPr/>
        </p:nvSpPr>
        <p:spPr>
          <a:xfrm>
            <a:off x="7428548" y="5345906"/>
            <a:ext cx="6407944" cy="30480"/>
          </a:xfrm>
          <a:prstGeom prst="rect">
            <a:avLst/>
          </a:prstGeom>
          <a:solidFill>
            <a:srgbClr val="373B48"/>
          </a:solidFill>
          <a:ln/>
        </p:spPr>
      </p:sp>
      <p:sp>
        <p:nvSpPr>
          <p:cNvPr id="21" name="Text 19"/>
          <p:cNvSpPr/>
          <p:nvPr/>
        </p:nvSpPr>
        <p:spPr>
          <a:xfrm>
            <a:off x="7428548" y="5520214"/>
            <a:ext cx="3130153" cy="354330"/>
          </a:xfrm>
          <a:prstGeom prst="rect">
            <a:avLst/>
          </a:prstGeom>
          <a:noFill/>
          <a:ln/>
        </p:spPr>
        <p:txBody>
          <a:bodyPr wrap="none" lIns="0" tIns="0" rIns="0" bIns="0" rtlCol="0" anchor="t"/>
          <a:lstStyle/>
          <a:p>
            <a:pPr marL="0" indent="0" algn="l">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Complete System Flow</a:t>
            </a:r>
            <a:endParaRPr lang="en-US" sz="2200" dirty="0"/>
          </a:p>
        </p:txBody>
      </p:sp>
      <p:sp>
        <p:nvSpPr>
          <p:cNvPr id="22" name="Text 20"/>
          <p:cNvSpPr/>
          <p:nvPr/>
        </p:nvSpPr>
        <p:spPr>
          <a:xfrm>
            <a:off x="7428548" y="6010632"/>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Tracing the journey from REST to JSON-RPC to Data Manager.</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872978"/>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373B48"/>
                </a:solidFill>
                <a:latin typeface="Mona Sans Semi Bold" pitchFamily="34" charset="0"/>
                <a:ea typeface="Mona Sans Semi Bold" pitchFamily="34" charset="-122"/>
                <a:cs typeface="Mona Sans Semi Bold" pitchFamily="34" charset="-120"/>
              </a:rPr>
              <a:t>Architectural Overview: PRPLOS Communication Flow</a:t>
            </a:r>
            <a:endParaRPr lang="en-US" sz="4450" dirty="0"/>
          </a:p>
        </p:txBody>
      </p:sp>
      <p:sp>
        <p:nvSpPr>
          <p:cNvPr id="3" name="Text 1"/>
          <p:cNvSpPr/>
          <p:nvPr/>
        </p:nvSpPr>
        <p:spPr>
          <a:xfrm>
            <a:off x="793790" y="463069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This diagram illustrates the comprehensive flow of requests within the PRPLOS ecosystem, from the user's web browser down to the Data Manager. Understanding this flow is crucial for debugging and optimizing our system's performance and security.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69131" y="998458"/>
            <a:ext cx="13126045" cy="597337"/>
          </a:xfrm>
          <a:prstGeom prst="rect">
            <a:avLst/>
          </a:prstGeom>
          <a:noFill/>
          <a:ln/>
        </p:spPr>
        <p:txBody>
          <a:bodyPr wrap="none" lIns="0" tIns="0" rIns="0" bIns="0" rtlCol="0" anchor="t"/>
          <a:lstStyle/>
          <a:p>
            <a:pPr marL="0" indent="0" algn="l">
              <a:lnSpc>
                <a:spcPts val="4700"/>
              </a:lnSpc>
              <a:buNone/>
            </a:pPr>
            <a:r>
              <a:rPr lang="en-US" sz="3750" dirty="0">
                <a:solidFill>
                  <a:srgbClr val="373B48"/>
                </a:solidFill>
                <a:latin typeface="Mona Sans Semi Bold" pitchFamily="34" charset="0"/>
                <a:ea typeface="Mona Sans Semi Bold" pitchFamily="34" charset="-122"/>
                <a:cs typeface="Mona Sans Semi Bold" pitchFamily="34" charset="-120"/>
              </a:rPr>
              <a:t>REST API vs. JSON-RPC: Two Communication Paradigms</a:t>
            </a:r>
            <a:endParaRPr lang="en-US" sz="3750" dirty="0"/>
          </a:p>
        </p:txBody>
      </p:sp>
      <p:sp>
        <p:nvSpPr>
          <p:cNvPr id="3" name="Shape 1"/>
          <p:cNvSpPr/>
          <p:nvPr/>
        </p:nvSpPr>
        <p:spPr>
          <a:xfrm>
            <a:off x="669131" y="1978104"/>
            <a:ext cx="13292137" cy="4732139"/>
          </a:xfrm>
          <a:prstGeom prst="roundRect">
            <a:avLst>
              <a:gd name="adj" fmla="val 1697"/>
            </a:avLst>
          </a:prstGeom>
          <a:noFill/>
          <a:ln w="7620">
            <a:solidFill>
              <a:srgbClr val="000000">
                <a:alpha val="8000"/>
              </a:srgbClr>
            </a:solidFill>
            <a:prstDash val="solid"/>
          </a:ln>
        </p:spPr>
      </p:sp>
      <p:sp>
        <p:nvSpPr>
          <p:cNvPr id="4" name="Shape 2"/>
          <p:cNvSpPr/>
          <p:nvPr/>
        </p:nvSpPr>
        <p:spPr>
          <a:xfrm>
            <a:off x="676751" y="1985724"/>
            <a:ext cx="13276898" cy="550426"/>
          </a:xfrm>
          <a:prstGeom prst="rect">
            <a:avLst/>
          </a:prstGeom>
          <a:solidFill>
            <a:srgbClr val="FFFFFF">
              <a:alpha val="4000"/>
            </a:srgbClr>
          </a:solidFill>
          <a:ln/>
        </p:spPr>
      </p:sp>
      <p:sp>
        <p:nvSpPr>
          <p:cNvPr id="5" name="Text 3"/>
          <p:cNvSpPr/>
          <p:nvPr/>
        </p:nvSpPr>
        <p:spPr>
          <a:xfrm>
            <a:off x="868085" y="2108002"/>
            <a:ext cx="2269331" cy="305872"/>
          </a:xfrm>
          <a:prstGeom prst="rect">
            <a:avLst/>
          </a:prstGeom>
          <a:noFill/>
          <a:ln/>
        </p:spPr>
        <p:txBody>
          <a:bodyPr wrap="none" lIns="0" tIns="0" rIns="0" bIns="0" rtlCol="0" anchor="t"/>
          <a:lstStyle/>
          <a:p>
            <a:pPr marL="0" indent="0" algn="l">
              <a:lnSpc>
                <a:spcPts val="2400"/>
              </a:lnSpc>
              <a:buNone/>
            </a:pPr>
            <a:r>
              <a:rPr lang="en-US" sz="1500" b="1" dirty="0">
                <a:solidFill>
                  <a:srgbClr val="52586B"/>
                </a:solidFill>
                <a:latin typeface="Funnel Sans" pitchFamily="34" charset="0"/>
                <a:ea typeface="Funnel Sans" pitchFamily="34" charset="-122"/>
                <a:cs typeface="Funnel Sans" pitchFamily="34" charset="-120"/>
              </a:rPr>
              <a:t>Aspect</a:t>
            </a:r>
            <a:endParaRPr lang="en-US" sz="1500" dirty="0"/>
          </a:p>
        </p:txBody>
      </p:sp>
      <p:sp>
        <p:nvSpPr>
          <p:cNvPr id="6" name="Text 4"/>
          <p:cNvSpPr/>
          <p:nvPr/>
        </p:nvSpPr>
        <p:spPr>
          <a:xfrm>
            <a:off x="3527227" y="2108002"/>
            <a:ext cx="4920853" cy="305872"/>
          </a:xfrm>
          <a:prstGeom prst="rect">
            <a:avLst/>
          </a:prstGeom>
          <a:noFill/>
          <a:ln/>
        </p:spPr>
        <p:txBody>
          <a:bodyPr wrap="none" lIns="0" tIns="0" rIns="0" bIns="0" rtlCol="0" anchor="t"/>
          <a:lstStyle/>
          <a:p>
            <a:pPr marL="0" indent="0" algn="l">
              <a:lnSpc>
                <a:spcPts val="2400"/>
              </a:lnSpc>
              <a:buNone/>
            </a:pPr>
            <a:r>
              <a:rPr lang="en-US" sz="1500" b="1" dirty="0">
                <a:solidFill>
                  <a:srgbClr val="52586B"/>
                </a:solidFill>
                <a:latin typeface="Funnel Sans" pitchFamily="34" charset="0"/>
                <a:ea typeface="Funnel Sans" pitchFamily="34" charset="-122"/>
                <a:cs typeface="Funnel Sans" pitchFamily="34" charset="-120"/>
              </a:rPr>
              <a:t>REST API</a:t>
            </a:r>
            <a:endParaRPr lang="en-US" sz="1500" dirty="0"/>
          </a:p>
        </p:txBody>
      </p:sp>
      <p:sp>
        <p:nvSpPr>
          <p:cNvPr id="7" name="Text 5"/>
          <p:cNvSpPr/>
          <p:nvPr/>
        </p:nvSpPr>
        <p:spPr>
          <a:xfrm>
            <a:off x="8837890" y="2108002"/>
            <a:ext cx="4924663" cy="305872"/>
          </a:xfrm>
          <a:prstGeom prst="rect">
            <a:avLst/>
          </a:prstGeom>
          <a:noFill/>
          <a:ln/>
        </p:spPr>
        <p:txBody>
          <a:bodyPr wrap="none" lIns="0" tIns="0" rIns="0" bIns="0" rtlCol="0" anchor="t"/>
          <a:lstStyle/>
          <a:p>
            <a:pPr marL="0" indent="0" algn="l">
              <a:lnSpc>
                <a:spcPts val="2400"/>
              </a:lnSpc>
              <a:buNone/>
            </a:pPr>
            <a:r>
              <a:rPr lang="en-US" sz="1500" b="1" dirty="0">
                <a:solidFill>
                  <a:srgbClr val="52586B"/>
                </a:solidFill>
                <a:latin typeface="Funnel Sans" pitchFamily="34" charset="0"/>
                <a:ea typeface="Funnel Sans" pitchFamily="34" charset="-122"/>
                <a:cs typeface="Funnel Sans" pitchFamily="34" charset="-120"/>
              </a:rPr>
              <a:t>JSON-RPC</a:t>
            </a:r>
            <a:endParaRPr lang="en-US" sz="1500" dirty="0"/>
          </a:p>
        </p:txBody>
      </p:sp>
      <p:sp>
        <p:nvSpPr>
          <p:cNvPr id="8" name="Shape 6"/>
          <p:cNvSpPr/>
          <p:nvPr/>
        </p:nvSpPr>
        <p:spPr>
          <a:xfrm>
            <a:off x="676751" y="2536150"/>
            <a:ext cx="13276898" cy="550426"/>
          </a:xfrm>
          <a:prstGeom prst="rect">
            <a:avLst/>
          </a:prstGeom>
          <a:solidFill>
            <a:srgbClr val="000000">
              <a:alpha val="4000"/>
            </a:srgbClr>
          </a:solidFill>
          <a:ln/>
        </p:spPr>
      </p:sp>
      <p:sp>
        <p:nvSpPr>
          <p:cNvPr id="9" name="Text 7"/>
          <p:cNvSpPr/>
          <p:nvPr/>
        </p:nvSpPr>
        <p:spPr>
          <a:xfrm>
            <a:off x="868085" y="2658428"/>
            <a:ext cx="2269331" cy="305872"/>
          </a:xfrm>
          <a:prstGeom prst="rect">
            <a:avLst/>
          </a:prstGeom>
          <a:noFill/>
          <a:ln/>
        </p:spPr>
        <p:txBody>
          <a:bodyPr wrap="none" lIns="0" tIns="0" rIns="0" bIns="0" rtlCol="0" anchor="t"/>
          <a:lstStyle/>
          <a:p>
            <a:pPr marL="0" indent="0" algn="l">
              <a:lnSpc>
                <a:spcPts val="2400"/>
              </a:lnSpc>
              <a:buNone/>
            </a:pPr>
            <a:r>
              <a:rPr lang="en-US" sz="1500" b="1" dirty="0">
                <a:solidFill>
                  <a:srgbClr val="52586B"/>
                </a:solidFill>
                <a:latin typeface="Funnel Sans" pitchFamily="34" charset="0"/>
                <a:ea typeface="Funnel Sans" pitchFamily="34" charset="-122"/>
                <a:cs typeface="Funnel Sans" pitchFamily="34" charset="-120"/>
              </a:rPr>
              <a:t>Purpose</a:t>
            </a:r>
            <a:endParaRPr lang="en-US" sz="1500" dirty="0"/>
          </a:p>
        </p:txBody>
      </p:sp>
      <p:sp>
        <p:nvSpPr>
          <p:cNvPr id="10" name="Text 8"/>
          <p:cNvSpPr/>
          <p:nvPr/>
        </p:nvSpPr>
        <p:spPr>
          <a:xfrm>
            <a:off x="3527227" y="2658428"/>
            <a:ext cx="4920853"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External web communication (e.g., public APIs)</a:t>
            </a:r>
            <a:endParaRPr lang="en-US" sz="1500" dirty="0"/>
          </a:p>
        </p:txBody>
      </p:sp>
      <p:sp>
        <p:nvSpPr>
          <p:cNvPr id="11" name="Text 9"/>
          <p:cNvSpPr/>
          <p:nvPr/>
        </p:nvSpPr>
        <p:spPr>
          <a:xfrm>
            <a:off x="8837890" y="2658428"/>
            <a:ext cx="4924663"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Internal system communication (e.g., microservices)</a:t>
            </a:r>
            <a:endParaRPr lang="en-US" sz="1500" dirty="0"/>
          </a:p>
        </p:txBody>
      </p:sp>
      <p:sp>
        <p:nvSpPr>
          <p:cNvPr id="12" name="Shape 10"/>
          <p:cNvSpPr/>
          <p:nvPr/>
        </p:nvSpPr>
        <p:spPr>
          <a:xfrm>
            <a:off x="676751" y="3086576"/>
            <a:ext cx="13276898" cy="856298"/>
          </a:xfrm>
          <a:prstGeom prst="rect">
            <a:avLst/>
          </a:prstGeom>
          <a:solidFill>
            <a:srgbClr val="FFFFFF">
              <a:alpha val="4000"/>
            </a:srgbClr>
          </a:solidFill>
          <a:ln/>
        </p:spPr>
      </p:sp>
      <p:sp>
        <p:nvSpPr>
          <p:cNvPr id="13" name="Text 11"/>
          <p:cNvSpPr/>
          <p:nvPr/>
        </p:nvSpPr>
        <p:spPr>
          <a:xfrm>
            <a:off x="868085" y="3208853"/>
            <a:ext cx="2269331" cy="305872"/>
          </a:xfrm>
          <a:prstGeom prst="rect">
            <a:avLst/>
          </a:prstGeom>
          <a:noFill/>
          <a:ln/>
        </p:spPr>
        <p:txBody>
          <a:bodyPr wrap="none" lIns="0" tIns="0" rIns="0" bIns="0" rtlCol="0" anchor="t"/>
          <a:lstStyle/>
          <a:p>
            <a:pPr marL="0" indent="0" algn="l">
              <a:lnSpc>
                <a:spcPts val="2400"/>
              </a:lnSpc>
              <a:buNone/>
            </a:pPr>
            <a:r>
              <a:rPr lang="en-US" sz="1500" b="1" dirty="0">
                <a:solidFill>
                  <a:srgbClr val="52586B"/>
                </a:solidFill>
                <a:latin typeface="Funnel Sans" pitchFamily="34" charset="0"/>
                <a:ea typeface="Funnel Sans" pitchFamily="34" charset="-122"/>
                <a:cs typeface="Funnel Sans" pitchFamily="34" charset="-120"/>
              </a:rPr>
              <a:t>Style</a:t>
            </a:r>
            <a:endParaRPr lang="en-US" sz="1500" dirty="0"/>
          </a:p>
        </p:txBody>
      </p:sp>
      <p:sp>
        <p:nvSpPr>
          <p:cNvPr id="14" name="Text 12"/>
          <p:cNvSpPr/>
          <p:nvPr/>
        </p:nvSpPr>
        <p:spPr>
          <a:xfrm>
            <a:off x="3527227" y="3208853"/>
            <a:ext cx="4920853" cy="611743"/>
          </a:xfrm>
          <a:prstGeom prst="rect">
            <a:avLst/>
          </a:prstGeom>
          <a:noFill/>
          <a:ln/>
        </p:spPr>
        <p:txBody>
          <a:bodyPr wrap="squar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Resource-based, using standard HTTP methods (GET, POST, PUT, DELETE)</a:t>
            </a:r>
            <a:endParaRPr lang="en-US" sz="1500" dirty="0"/>
          </a:p>
        </p:txBody>
      </p:sp>
      <p:sp>
        <p:nvSpPr>
          <p:cNvPr id="15" name="Text 13"/>
          <p:cNvSpPr/>
          <p:nvPr/>
        </p:nvSpPr>
        <p:spPr>
          <a:xfrm>
            <a:off x="8837890" y="3208853"/>
            <a:ext cx="4924663"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Method-based, invoking specific functions/procedures</a:t>
            </a:r>
            <a:endParaRPr lang="en-US" sz="1500" dirty="0"/>
          </a:p>
        </p:txBody>
      </p:sp>
      <p:sp>
        <p:nvSpPr>
          <p:cNvPr id="16" name="Shape 14"/>
          <p:cNvSpPr/>
          <p:nvPr/>
        </p:nvSpPr>
        <p:spPr>
          <a:xfrm>
            <a:off x="676751" y="3942874"/>
            <a:ext cx="13276898" cy="558046"/>
          </a:xfrm>
          <a:prstGeom prst="rect">
            <a:avLst/>
          </a:prstGeom>
          <a:solidFill>
            <a:srgbClr val="000000">
              <a:alpha val="4000"/>
            </a:srgbClr>
          </a:solidFill>
          <a:ln/>
        </p:spPr>
      </p:sp>
      <p:sp>
        <p:nvSpPr>
          <p:cNvPr id="17" name="Text 15"/>
          <p:cNvSpPr/>
          <p:nvPr/>
        </p:nvSpPr>
        <p:spPr>
          <a:xfrm>
            <a:off x="868085" y="4065151"/>
            <a:ext cx="2269331" cy="305872"/>
          </a:xfrm>
          <a:prstGeom prst="rect">
            <a:avLst/>
          </a:prstGeom>
          <a:noFill/>
          <a:ln/>
        </p:spPr>
        <p:txBody>
          <a:bodyPr wrap="none" lIns="0" tIns="0" rIns="0" bIns="0" rtlCol="0" anchor="t"/>
          <a:lstStyle/>
          <a:p>
            <a:pPr marL="0" indent="0" algn="l">
              <a:lnSpc>
                <a:spcPts val="2400"/>
              </a:lnSpc>
              <a:buNone/>
            </a:pPr>
            <a:r>
              <a:rPr lang="en-US" sz="1500" b="1" dirty="0">
                <a:solidFill>
                  <a:srgbClr val="52586B"/>
                </a:solidFill>
                <a:latin typeface="Funnel Sans" pitchFamily="34" charset="0"/>
                <a:ea typeface="Funnel Sans" pitchFamily="34" charset="-122"/>
                <a:cs typeface="Funnel Sans" pitchFamily="34" charset="-120"/>
              </a:rPr>
              <a:t>URL Example</a:t>
            </a:r>
            <a:endParaRPr lang="en-US" sz="1500" dirty="0"/>
          </a:p>
        </p:txBody>
      </p:sp>
      <p:sp>
        <p:nvSpPr>
          <p:cNvPr id="18" name="Text 16"/>
          <p:cNvSpPr/>
          <p:nvPr/>
        </p:nvSpPr>
        <p:spPr>
          <a:xfrm>
            <a:off x="3527227" y="4065151"/>
            <a:ext cx="4920853" cy="31349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highlight>
                  <a:srgbClr val="F2F2F2"/>
                </a:highlight>
                <a:latin typeface="Consolas" pitchFamily="34" charset="0"/>
                <a:ea typeface="Consolas" pitchFamily="34" charset="-122"/>
                <a:cs typeface="Consolas" pitchFamily="34" charset="-120"/>
              </a:rPr>
              <a:t>/api/v1/users/123</a:t>
            </a:r>
            <a:endParaRPr lang="en-US" sz="1500" dirty="0"/>
          </a:p>
        </p:txBody>
      </p:sp>
      <p:sp>
        <p:nvSpPr>
          <p:cNvPr id="19" name="Text 17"/>
          <p:cNvSpPr/>
          <p:nvPr/>
        </p:nvSpPr>
        <p:spPr>
          <a:xfrm>
            <a:off x="8837890" y="4065151"/>
            <a:ext cx="4924663" cy="31349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highlight>
                  <a:srgbClr val="F2F2F2"/>
                </a:highlight>
                <a:latin typeface="Consolas" pitchFamily="34" charset="0"/>
                <a:ea typeface="Consolas" pitchFamily="34" charset="-122"/>
                <a:cs typeface="Consolas" pitchFamily="34" charset="-120"/>
              </a:rPr>
              <a:t>/session</a:t>
            </a:r>
            <a:r>
              <a:rPr lang="en-US" sz="1500" dirty="0">
                <a:solidFill>
                  <a:srgbClr val="52586B"/>
                </a:solidFill>
                <a:latin typeface="Funnel Sans" pitchFamily="34" charset="0"/>
                <a:ea typeface="Funnel Sans" pitchFamily="34" charset="-122"/>
                <a:cs typeface="Funnel Sans" pitchFamily="34" charset="-120"/>
              </a:rPr>
              <a:t> or </a:t>
            </a:r>
            <a:r>
              <a:rPr lang="en-US" sz="1500" dirty="0">
                <a:solidFill>
                  <a:srgbClr val="52586B"/>
                </a:solidFill>
                <a:highlight>
                  <a:srgbClr val="F2F2F2"/>
                </a:highlight>
                <a:latin typeface="Consolas" pitchFamily="34" charset="0"/>
                <a:ea typeface="Consolas" pitchFamily="34" charset="-122"/>
                <a:cs typeface="Consolas" pitchFamily="34" charset="-120"/>
              </a:rPr>
              <a:t>/commands</a:t>
            </a:r>
            <a:endParaRPr lang="en-US" sz="1500" dirty="0"/>
          </a:p>
        </p:txBody>
      </p:sp>
      <p:sp>
        <p:nvSpPr>
          <p:cNvPr id="20" name="Shape 18"/>
          <p:cNvSpPr/>
          <p:nvPr/>
        </p:nvSpPr>
        <p:spPr>
          <a:xfrm>
            <a:off x="676751" y="4500920"/>
            <a:ext cx="13276898" cy="550426"/>
          </a:xfrm>
          <a:prstGeom prst="rect">
            <a:avLst/>
          </a:prstGeom>
          <a:solidFill>
            <a:srgbClr val="FFFFFF">
              <a:alpha val="4000"/>
            </a:srgbClr>
          </a:solidFill>
          <a:ln/>
        </p:spPr>
      </p:sp>
      <p:sp>
        <p:nvSpPr>
          <p:cNvPr id="21" name="Text 19"/>
          <p:cNvSpPr/>
          <p:nvPr/>
        </p:nvSpPr>
        <p:spPr>
          <a:xfrm>
            <a:off x="868085" y="4623197"/>
            <a:ext cx="2269331" cy="305872"/>
          </a:xfrm>
          <a:prstGeom prst="rect">
            <a:avLst/>
          </a:prstGeom>
          <a:noFill/>
          <a:ln/>
        </p:spPr>
        <p:txBody>
          <a:bodyPr wrap="none" lIns="0" tIns="0" rIns="0" bIns="0" rtlCol="0" anchor="t"/>
          <a:lstStyle/>
          <a:p>
            <a:pPr marL="0" indent="0" algn="l">
              <a:lnSpc>
                <a:spcPts val="2400"/>
              </a:lnSpc>
              <a:buNone/>
            </a:pPr>
            <a:r>
              <a:rPr lang="en-US" sz="1500" b="1" dirty="0">
                <a:solidFill>
                  <a:srgbClr val="52586B"/>
                </a:solidFill>
                <a:latin typeface="Funnel Sans" pitchFamily="34" charset="0"/>
                <a:ea typeface="Funnel Sans" pitchFamily="34" charset="-122"/>
                <a:cs typeface="Funnel Sans" pitchFamily="34" charset="-120"/>
              </a:rPr>
              <a:t>Action Style</a:t>
            </a:r>
            <a:endParaRPr lang="en-US" sz="1500" dirty="0"/>
          </a:p>
        </p:txBody>
      </p:sp>
      <p:sp>
        <p:nvSpPr>
          <p:cNvPr id="22" name="Text 20"/>
          <p:cNvSpPr/>
          <p:nvPr/>
        </p:nvSpPr>
        <p:spPr>
          <a:xfrm>
            <a:off x="3527227" y="4623197"/>
            <a:ext cx="4920853"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HTTP Method dictates action on resource</a:t>
            </a:r>
            <a:endParaRPr lang="en-US" sz="1500" dirty="0"/>
          </a:p>
        </p:txBody>
      </p:sp>
      <p:sp>
        <p:nvSpPr>
          <p:cNvPr id="23" name="Text 21"/>
          <p:cNvSpPr/>
          <p:nvPr/>
        </p:nvSpPr>
        <p:spPr>
          <a:xfrm>
            <a:off x="8837890" y="4623197"/>
            <a:ext cx="4924663"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Method name explicitly stated in message body</a:t>
            </a:r>
            <a:endParaRPr lang="en-US" sz="1500" dirty="0"/>
          </a:p>
        </p:txBody>
      </p:sp>
      <p:sp>
        <p:nvSpPr>
          <p:cNvPr id="24" name="Shape 22"/>
          <p:cNvSpPr/>
          <p:nvPr/>
        </p:nvSpPr>
        <p:spPr>
          <a:xfrm>
            <a:off x="676751" y="5051346"/>
            <a:ext cx="13276898" cy="550426"/>
          </a:xfrm>
          <a:prstGeom prst="rect">
            <a:avLst/>
          </a:prstGeom>
          <a:solidFill>
            <a:srgbClr val="000000">
              <a:alpha val="4000"/>
            </a:srgbClr>
          </a:solidFill>
          <a:ln/>
        </p:spPr>
      </p:sp>
      <p:sp>
        <p:nvSpPr>
          <p:cNvPr id="25" name="Text 23"/>
          <p:cNvSpPr/>
          <p:nvPr/>
        </p:nvSpPr>
        <p:spPr>
          <a:xfrm>
            <a:off x="868085" y="5173623"/>
            <a:ext cx="2269331" cy="305872"/>
          </a:xfrm>
          <a:prstGeom prst="rect">
            <a:avLst/>
          </a:prstGeom>
          <a:noFill/>
          <a:ln/>
        </p:spPr>
        <p:txBody>
          <a:bodyPr wrap="none" lIns="0" tIns="0" rIns="0" bIns="0" rtlCol="0" anchor="t"/>
          <a:lstStyle/>
          <a:p>
            <a:pPr marL="0" indent="0" algn="l">
              <a:lnSpc>
                <a:spcPts val="2400"/>
              </a:lnSpc>
              <a:buNone/>
            </a:pPr>
            <a:r>
              <a:rPr lang="en-US" sz="1500" b="1" dirty="0">
                <a:solidFill>
                  <a:srgbClr val="52586B"/>
                </a:solidFill>
                <a:latin typeface="Funnel Sans" pitchFamily="34" charset="0"/>
                <a:ea typeface="Funnel Sans" pitchFamily="34" charset="-122"/>
                <a:cs typeface="Funnel Sans" pitchFamily="34" charset="-120"/>
              </a:rPr>
              <a:t>Analogy</a:t>
            </a:r>
            <a:endParaRPr lang="en-US" sz="1500" dirty="0"/>
          </a:p>
        </p:txBody>
      </p:sp>
      <p:sp>
        <p:nvSpPr>
          <p:cNvPr id="26" name="Text 24"/>
          <p:cNvSpPr/>
          <p:nvPr/>
        </p:nvSpPr>
        <p:spPr>
          <a:xfrm>
            <a:off x="3527227" y="5173623"/>
            <a:ext cx="4920853"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Like a filing cabinet with folders and documents</a:t>
            </a:r>
            <a:endParaRPr lang="en-US" sz="1500" dirty="0"/>
          </a:p>
        </p:txBody>
      </p:sp>
      <p:sp>
        <p:nvSpPr>
          <p:cNvPr id="27" name="Text 25"/>
          <p:cNvSpPr/>
          <p:nvPr/>
        </p:nvSpPr>
        <p:spPr>
          <a:xfrm>
            <a:off x="8837890" y="5173623"/>
            <a:ext cx="4924663"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Direct function calls to specific services</a:t>
            </a:r>
            <a:endParaRPr lang="en-US" sz="1500" dirty="0"/>
          </a:p>
        </p:txBody>
      </p:sp>
      <p:sp>
        <p:nvSpPr>
          <p:cNvPr id="28" name="Shape 26"/>
          <p:cNvSpPr/>
          <p:nvPr/>
        </p:nvSpPr>
        <p:spPr>
          <a:xfrm>
            <a:off x="676751" y="5601772"/>
            <a:ext cx="13276898" cy="550426"/>
          </a:xfrm>
          <a:prstGeom prst="rect">
            <a:avLst/>
          </a:prstGeom>
          <a:solidFill>
            <a:srgbClr val="FFFFFF">
              <a:alpha val="4000"/>
            </a:srgbClr>
          </a:solidFill>
          <a:ln/>
        </p:spPr>
      </p:sp>
      <p:sp>
        <p:nvSpPr>
          <p:cNvPr id="29" name="Text 27"/>
          <p:cNvSpPr/>
          <p:nvPr/>
        </p:nvSpPr>
        <p:spPr>
          <a:xfrm>
            <a:off x="868085" y="5724049"/>
            <a:ext cx="2269331" cy="305872"/>
          </a:xfrm>
          <a:prstGeom prst="rect">
            <a:avLst/>
          </a:prstGeom>
          <a:noFill/>
          <a:ln/>
        </p:spPr>
        <p:txBody>
          <a:bodyPr wrap="none" lIns="0" tIns="0" rIns="0" bIns="0" rtlCol="0" anchor="t"/>
          <a:lstStyle/>
          <a:p>
            <a:pPr marL="0" indent="0" algn="l">
              <a:lnSpc>
                <a:spcPts val="2400"/>
              </a:lnSpc>
              <a:buNone/>
            </a:pPr>
            <a:r>
              <a:rPr lang="en-US" sz="1500" b="1" dirty="0">
                <a:solidFill>
                  <a:srgbClr val="52586B"/>
                </a:solidFill>
                <a:latin typeface="Funnel Sans" pitchFamily="34" charset="0"/>
                <a:ea typeface="Funnel Sans" pitchFamily="34" charset="-122"/>
                <a:cs typeface="Funnel Sans" pitchFamily="34" charset="-120"/>
              </a:rPr>
              <a:t>Best For</a:t>
            </a:r>
            <a:endParaRPr lang="en-US" sz="1500" dirty="0"/>
          </a:p>
        </p:txBody>
      </p:sp>
      <p:sp>
        <p:nvSpPr>
          <p:cNvPr id="30" name="Text 28"/>
          <p:cNvSpPr/>
          <p:nvPr/>
        </p:nvSpPr>
        <p:spPr>
          <a:xfrm>
            <a:off x="3527227" y="5724049"/>
            <a:ext cx="4920853"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Web browsers, mobile apps, public integrations</a:t>
            </a:r>
            <a:endParaRPr lang="en-US" sz="1500" dirty="0"/>
          </a:p>
        </p:txBody>
      </p:sp>
      <p:sp>
        <p:nvSpPr>
          <p:cNvPr id="31" name="Text 29"/>
          <p:cNvSpPr/>
          <p:nvPr/>
        </p:nvSpPr>
        <p:spPr>
          <a:xfrm>
            <a:off x="8837890" y="5724049"/>
            <a:ext cx="4924663"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System-to-system calls, inter-process communication</a:t>
            </a:r>
            <a:endParaRPr lang="en-US" sz="1500" dirty="0"/>
          </a:p>
        </p:txBody>
      </p:sp>
      <p:sp>
        <p:nvSpPr>
          <p:cNvPr id="32" name="Shape 30"/>
          <p:cNvSpPr/>
          <p:nvPr/>
        </p:nvSpPr>
        <p:spPr>
          <a:xfrm>
            <a:off x="676751" y="6152198"/>
            <a:ext cx="13276898" cy="550426"/>
          </a:xfrm>
          <a:prstGeom prst="rect">
            <a:avLst/>
          </a:prstGeom>
          <a:solidFill>
            <a:srgbClr val="000000">
              <a:alpha val="4000"/>
            </a:srgbClr>
          </a:solidFill>
          <a:ln/>
        </p:spPr>
      </p:sp>
      <p:sp>
        <p:nvSpPr>
          <p:cNvPr id="33" name="Text 31"/>
          <p:cNvSpPr/>
          <p:nvPr/>
        </p:nvSpPr>
        <p:spPr>
          <a:xfrm>
            <a:off x="868085" y="6274475"/>
            <a:ext cx="2269331" cy="305872"/>
          </a:xfrm>
          <a:prstGeom prst="rect">
            <a:avLst/>
          </a:prstGeom>
          <a:noFill/>
          <a:ln/>
        </p:spPr>
        <p:txBody>
          <a:bodyPr wrap="none" lIns="0" tIns="0" rIns="0" bIns="0" rtlCol="0" anchor="t"/>
          <a:lstStyle/>
          <a:p>
            <a:pPr marL="0" indent="0" algn="l">
              <a:lnSpc>
                <a:spcPts val="2400"/>
              </a:lnSpc>
              <a:buNone/>
            </a:pPr>
            <a:r>
              <a:rPr lang="en-US" sz="1500" b="1" dirty="0">
                <a:solidFill>
                  <a:srgbClr val="52586B"/>
                </a:solidFill>
                <a:latin typeface="Funnel Sans" pitchFamily="34" charset="0"/>
                <a:ea typeface="Funnel Sans" pitchFamily="34" charset="-122"/>
                <a:cs typeface="Funnel Sans" pitchFamily="34" charset="-120"/>
              </a:rPr>
              <a:t>PRPLOS Usage</a:t>
            </a:r>
            <a:endParaRPr lang="en-US" sz="1500" dirty="0"/>
          </a:p>
        </p:txBody>
      </p:sp>
      <p:sp>
        <p:nvSpPr>
          <p:cNvPr id="34" name="Text 32"/>
          <p:cNvSpPr/>
          <p:nvPr/>
        </p:nvSpPr>
        <p:spPr>
          <a:xfrm>
            <a:off x="3527227" y="6274475"/>
            <a:ext cx="4920853"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Web UI communication</a:t>
            </a:r>
            <a:endParaRPr lang="en-US" sz="1500" dirty="0"/>
          </a:p>
        </p:txBody>
      </p:sp>
      <p:sp>
        <p:nvSpPr>
          <p:cNvPr id="35" name="Text 33"/>
          <p:cNvSpPr/>
          <p:nvPr/>
        </p:nvSpPr>
        <p:spPr>
          <a:xfrm>
            <a:off x="8837890" y="6274475"/>
            <a:ext cx="4924663"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Internal processing, data management</a:t>
            </a:r>
            <a:endParaRPr lang="en-US" sz="1500" dirty="0"/>
          </a:p>
        </p:txBody>
      </p:sp>
      <p:sp>
        <p:nvSpPr>
          <p:cNvPr id="36" name="Text 34"/>
          <p:cNvSpPr/>
          <p:nvPr/>
        </p:nvSpPr>
        <p:spPr>
          <a:xfrm>
            <a:off x="669131" y="6925270"/>
            <a:ext cx="13292137" cy="305872"/>
          </a:xfrm>
          <a:prstGeom prst="rect">
            <a:avLst/>
          </a:prstGeom>
          <a:noFill/>
          <a:ln/>
        </p:spPr>
        <p:txBody>
          <a:bodyPr wrap="none" lIns="0" tIns="0" rIns="0" bIns="0" rtlCol="0" anchor="t"/>
          <a:lstStyle/>
          <a:p>
            <a:pPr marL="0" indent="0" algn="l">
              <a:lnSpc>
                <a:spcPts val="2400"/>
              </a:lnSpc>
              <a:buNone/>
            </a:pPr>
            <a:r>
              <a:rPr lang="en-US" sz="1500" dirty="0">
                <a:solidFill>
                  <a:srgbClr val="52586B"/>
                </a:solidFill>
                <a:latin typeface="Funnel Sans" pitchFamily="34" charset="0"/>
                <a:ea typeface="Funnel Sans" pitchFamily="34" charset="-122"/>
                <a:cs typeface="Funnel Sans" pitchFamily="34" charset="-120"/>
              </a:rPr>
              <a:t>In PRPLOS, we leverage both systems in concert to provide a robust and efficient communication architecture.</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484E5F">
              <a:alpha val="80000"/>
            </a:srgbClr>
          </a:solidFill>
          <a:ln/>
        </p:spPr>
      </p:sp>
      <p:sp>
        <p:nvSpPr>
          <p:cNvPr id="4" name="Text 1"/>
          <p:cNvSpPr/>
          <p:nvPr/>
        </p:nvSpPr>
        <p:spPr>
          <a:xfrm>
            <a:off x="793790" y="2739747"/>
            <a:ext cx="13042821" cy="1956435"/>
          </a:xfrm>
          <a:prstGeom prst="rect">
            <a:avLst/>
          </a:prstGeom>
          <a:noFill/>
          <a:ln/>
        </p:spPr>
        <p:txBody>
          <a:bodyPr wrap="square" lIns="0" tIns="0" rIns="0" bIns="0" rtlCol="0" anchor="t"/>
          <a:lstStyle/>
          <a:p>
            <a:pPr marL="0" indent="0" algn="ctr">
              <a:lnSpc>
                <a:spcPts val="7700"/>
              </a:lnSpc>
              <a:buNone/>
            </a:pPr>
            <a:r>
              <a:rPr lang="en-US" sz="6150" dirty="0">
                <a:solidFill>
                  <a:srgbClr val="F1F1F4"/>
                </a:solidFill>
                <a:latin typeface="Mona Sans Semi Bold" pitchFamily="34" charset="0"/>
                <a:ea typeface="Mona Sans Semi Bold" pitchFamily="34" charset="-122"/>
                <a:cs typeface="Mona Sans Semi Bold" pitchFamily="34" charset="-120"/>
              </a:rPr>
              <a:t>PRPLOS Endpoint Strategy: Specialized Communication</a:t>
            </a:r>
            <a:endParaRPr lang="en-US" sz="6150" dirty="0"/>
          </a:p>
        </p:txBody>
      </p:sp>
      <p:sp>
        <p:nvSpPr>
          <p:cNvPr id="5" name="Text 2"/>
          <p:cNvSpPr/>
          <p:nvPr/>
        </p:nvSpPr>
        <p:spPr>
          <a:xfrm>
            <a:off x="793790" y="5036344"/>
            <a:ext cx="13042821" cy="453509"/>
          </a:xfrm>
          <a:prstGeom prst="rect">
            <a:avLst/>
          </a:prstGeom>
          <a:noFill/>
          <a:ln/>
        </p:spPr>
        <p:txBody>
          <a:bodyPr wrap="none" lIns="0" tIns="0" rIns="0" bIns="0" rtlCol="0" anchor="t"/>
          <a:lstStyle/>
          <a:p>
            <a:pPr marL="0" indent="0" algn="ctr">
              <a:lnSpc>
                <a:spcPts val="3550"/>
              </a:lnSpc>
              <a:buNone/>
            </a:pPr>
            <a:r>
              <a:rPr lang="en-US" sz="2200" dirty="0">
                <a:solidFill>
                  <a:srgbClr val="FFFFFF"/>
                </a:solidFill>
                <a:latin typeface="Funnel Sans" pitchFamily="34" charset="0"/>
                <a:ea typeface="Funnel Sans" pitchFamily="34" charset="-122"/>
                <a:cs typeface="Funnel Sans" pitchFamily="34" charset="-120"/>
              </a:rPr>
              <a:t>Our architecture smartly divides responsibilities to optimize flow and security.</a:t>
            </a:r>
            <a:endParaRPr lang="en-US" sz="2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AF4E61-5A95-714E-CA9C-9A51ECE61608}"/>
              </a:ext>
            </a:extLst>
          </p:cNvPr>
          <p:cNvPicPr>
            <a:picLocks noChangeAspect="1"/>
          </p:cNvPicPr>
          <p:nvPr/>
        </p:nvPicPr>
        <p:blipFill>
          <a:blip r:embed="rId2"/>
          <a:stretch>
            <a:fillRect/>
          </a:stretch>
        </p:blipFill>
        <p:spPr>
          <a:xfrm>
            <a:off x="731519" y="0"/>
            <a:ext cx="13167361" cy="8229600"/>
          </a:xfrm>
          <a:prstGeom prst="rect">
            <a:avLst/>
          </a:prstGeom>
        </p:spPr>
      </p:pic>
    </p:spTree>
    <p:extLst>
      <p:ext uri="{BB962C8B-B14F-4D97-AF65-F5344CB8AC3E}">
        <p14:creationId xmlns:p14="http://schemas.microsoft.com/office/powerpoint/2010/main" val="2720988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92CCF2-6F5E-840F-972D-1405B113E71A}"/>
              </a:ext>
            </a:extLst>
          </p:cNvPr>
          <p:cNvPicPr>
            <a:picLocks noChangeAspect="1"/>
          </p:cNvPicPr>
          <p:nvPr/>
        </p:nvPicPr>
        <p:blipFill>
          <a:blip r:embed="rId2"/>
          <a:stretch>
            <a:fillRect/>
          </a:stretch>
        </p:blipFill>
        <p:spPr>
          <a:xfrm>
            <a:off x="731519" y="0"/>
            <a:ext cx="13167361" cy="8229600"/>
          </a:xfrm>
          <a:prstGeom prst="rect">
            <a:avLst/>
          </a:prstGeom>
        </p:spPr>
      </p:pic>
    </p:spTree>
    <p:extLst>
      <p:ext uri="{BB962C8B-B14F-4D97-AF65-F5344CB8AC3E}">
        <p14:creationId xmlns:p14="http://schemas.microsoft.com/office/powerpoint/2010/main" val="904615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71538"/>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373B48"/>
                </a:solidFill>
                <a:latin typeface="Mona Sans Semi Bold" pitchFamily="34" charset="0"/>
                <a:ea typeface="Mona Sans Semi Bold" pitchFamily="34" charset="-122"/>
                <a:cs typeface="Mona Sans Semi Bold" pitchFamily="34" charset="-120"/>
              </a:rPr>
              <a:t>PRPLOS REST API Endpoints: The Public Interface</a:t>
            </a:r>
            <a:endParaRPr lang="en-US" sz="4450" dirty="0"/>
          </a:p>
        </p:txBody>
      </p:sp>
      <p:sp>
        <p:nvSpPr>
          <p:cNvPr id="3" name="Text 1"/>
          <p:cNvSpPr/>
          <p:nvPr/>
        </p:nvSpPr>
        <p:spPr>
          <a:xfrm>
            <a:off x="793790" y="2742724"/>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These endpoints handle external interactions, primarily from the Web UI, ensuring secure and standardized access to system functionalities.</a:t>
            </a:r>
            <a:endParaRPr lang="en-US" sz="1750" dirty="0"/>
          </a:p>
        </p:txBody>
      </p:sp>
      <p:sp>
        <p:nvSpPr>
          <p:cNvPr id="4" name="Text 2"/>
          <p:cNvSpPr/>
          <p:nvPr/>
        </p:nvSpPr>
        <p:spPr>
          <a:xfrm>
            <a:off x="793790" y="3723680"/>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52586B"/>
                </a:solidFill>
                <a:highlight>
                  <a:srgbClr val="F2F2F2"/>
                </a:highlight>
                <a:latin typeface="Consolas" pitchFamily="34" charset="0"/>
                <a:ea typeface="Consolas" pitchFamily="34" charset="-122"/>
                <a:cs typeface="Consolas" pitchFamily="34" charset="-120"/>
              </a:rPr>
              <a:t>{https/http}://[device-ip]/api/v1/auth/login</a:t>
            </a:r>
            <a:r>
              <a:rPr lang="en-US" sz="1750" dirty="0">
                <a:solidFill>
                  <a:srgbClr val="52586B"/>
                </a:solidFill>
                <a:latin typeface="Funnel Sans" pitchFamily="34" charset="0"/>
                <a:ea typeface="Funnel Sans" pitchFamily="34" charset="-122"/>
                <a:cs typeface="Funnel Sans" pitchFamily="34" charset="-120"/>
              </a:rPr>
              <a:t>: Handles user authentication and session creation. Expects credentials and returns a session token.</a:t>
            </a:r>
            <a:endParaRPr lang="en-US" sz="1750" dirty="0"/>
          </a:p>
        </p:txBody>
      </p:sp>
      <p:sp>
        <p:nvSpPr>
          <p:cNvPr id="5" name="Text 3"/>
          <p:cNvSpPr/>
          <p:nvPr/>
        </p:nvSpPr>
        <p:spPr>
          <a:xfrm>
            <a:off x="793790" y="4528780"/>
            <a:ext cx="13042821"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52586B"/>
                </a:solidFill>
                <a:highlight>
                  <a:srgbClr val="F2F2F2"/>
                </a:highlight>
                <a:latin typeface="Consolas" pitchFamily="34" charset="0"/>
                <a:ea typeface="Consolas" pitchFamily="34" charset="-122"/>
                <a:cs typeface="Consolas" pitchFamily="34" charset="-120"/>
              </a:rPr>
              <a:t>{https/http}://[device-ip]/api/v1/auth/logout</a:t>
            </a:r>
            <a:r>
              <a:rPr lang="en-US" sz="1750" dirty="0">
                <a:solidFill>
                  <a:srgbClr val="52586B"/>
                </a:solidFill>
                <a:latin typeface="Funnel Sans" pitchFamily="34" charset="0"/>
                <a:ea typeface="Funnel Sans" pitchFamily="34" charset="-122"/>
                <a:cs typeface="Funnel Sans" pitchFamily="34" charset="-120"/>
              </a:rPr>
              <a:t>: Terminates an active user session, invalidating the session token.</a:t>
            </a:r>
            <a:endParaRPr lang="en-US" sz="1750" dirty="0"/>
          </a:p>
        </p:txBody>
      </p:sp>
      <p:sp>
        <p:nvSpPr>
          <p:cNvPr id="6" name="Text 4"/>
          <p:cNvSpPr/>
          <p:nvPr/>
        </p:nvSpPr>
        <p:spPr>
          <a:xfrm>
            <a:off x="793790" y="4970978"/>
            <a:ext cx="13042821"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52586B"/>
                </a:solidFill>
                <a:highlight>
                  <a:srgbClr val="F2F2F2"/>
                </a:highlight>
                <a:latin typeface="Consolas" pitchFamily="34" charset="0"/>
                <a:ea typeface="Consolas" pitchFamily="34" charset="-122"/>
                <a:cs typeface="Consolas" pitchFamily="34" charset="-120"/>
              </a:rPr>
              <a:t>{https/http}://[device-ip]/api/v1/user/profile</a:t>
            </a:r>
            <a:r>
              <a:rPr lang="en-US" sz="1750" dirty="0">
                <a:solidFill>
                  <a:srgbClr val="52586B"/>
                </a:solidFill>
                <a:latin typeface="Funnel Sans" pitchFamily="34" charset="0"/>
                <a:ea typeface="Funnel Sans" pitchFamily="34" charset="-122"/>
                <a:cs typeface="Funnel Sans" pitchFamily="34" charset="-120"/>
              </a:rPr>
              <a:t>: Retrieves detailed profile information for the authenticated user.</a:t>
            </a:r>
            <a:endParaRPr lang="en-US" sz="1750" dirty="0"/>
          </a:p>
        </p:txBody>
      </p:sp>
      <p:sp>
        <p:nvSpPr>
          <p:cNvPr id="7" name="Text 5"/>
          <p:cNvSpPr/>
          <p:nvPr/>
        </p:nvSpPr>
        <p:spPr>
          <a:xfrm>
            <a:off x="793790" y="5413177"/>
            <a:ext cx="13042821"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52586B"/>
                </a:solidFill>
                <a:highlight>
                  <a:srgbClr val="F2F2F2"/>
                </a:highlight>
                <a:latin typeface="Consolas" pitchFamily="34" charset="0"/>
                <a:ea typeface="Consolas" pitchFamily="34" charset="-122"/>
                <a:cs typeface="Consolas" pitchFamily="34" charset="-120"/>
              </a:rPr>
              <a:t>{https/http}://[device-ip]/api/v1/system/status</a:t>
            </a:r>
            <a:r>
              <a:rPr lang="en-US" sz="1750" dirty="0">
                <a:solidFill>
                  <a:srgbClr val="52586B"/>
                </a:solidFill>
                <a:latin typeface="Funnel Sans" pitchFamily="34" charset="0"/>
                <a:ea typeface="Funnel Sans" pitchFamily="34" charset="-122"/>
                <a:cs typeface="Funnel Sans" pitchFamily="34" charset="-120"/>
              </a:rPr>
              <a:t>: Provides real-time health and operational status of the PRPLOS system.</a:t>
            </a:r>
            <a:endParaRPr lang="en-US" sz="1750" dirty="0"/>
          </a:p>
        </p:txBody>
      </p:sp>
      <p:sp>
        <p:nvSpPr>
          <p:cNvPr id="8" name="Shape 6"/>
          <p:cNvSpPr/>
          <p:nvPr/>
        </p:nvSpPr>
        <p:spPr>
          <a:xfrm>
            <a:off x="793790" y="6031230"/>
            <a:ext cx="13042821" cy="1326713"/>
          </a:xfrm>
          <a:prstGeom prst="roundRect">
            <a:avLst>
              <a:gd name="adj" fmla="val 7181"/>
            </a:avLst>
          </a:prstGeom>
          <a:solidFill>
            <a:srgbClr val="B6D6FC"/>
          </a:solidFill>
          <a:ln/>
        </p:spPr>
      </p:sp>
      <p:pic>
        <p:nvPicPr>
          <p:cNvPr id="9" name="Image 0" descr="preencoded.png"/>
          <p:cNvPicPr>
            <a:picLocks noChangeAspect="1"/>
          </p:cNvPicPr>
          <p:nvPr/>
        </p:nvPicPr>
        <p:blipFill>
          <a:blip r:embed="rId3"/>
          <a:stretch>
            <a:fillRect/>
          </a:stretch>
        </p:blipFill>
        <p:spPr>
          <a:xfrm>
            <a:off x="1020604" y="6382941"/>
            <a:ext cx="283488" cy="226814"/>
          </a:xfrm>
          <a:prstGeom prst="rect">
            <a:avLst/>
          </a:prstGeom>
        </p:spPr>
      </p:pic>
      <p:sp>
        <p:nvSpPr>
          <p:cNvPr id="10" name="Text 7"/>
          <p:cNvSpPr/>
          <p:nvPr/>
        </p:nvSpPr>
        <p:spPr>
          <a:xfrm>
            <a:off x="1530906" y="6314718"/>
            <a:ext cx="12078891" cy="725805"/>
          </a:xfrm>
          <a:prstGeom prst="rect">
            <a:avLst/>
          </a:prstGeom>
          <a:noFill/>
          <a:ln/>
        </p:spPr>
        <p:txBody>
          <a:bodyPr wrap="square" lIns="0" tIns="0" rIns="0" bIns="0" rtlCol="0" anchor="t"/>
          <a:lstStyle/>
          <a:p>
            <a:pPr marL="0" indent="0" algn="l">
              <a:lnSpc>
                <a:spcPts val="2850"/>
              </a:lnSpc>
              <a:buNone/>
            </a:pPr>
            <a:r>
              <a:rPr lang="en-US" sz="1750" dirty="0">
                <a:solidFill>
                  <a:srgbClr val="000000"/>
                </a:solidFill>
                <a:latin typeface="Funnel Sans" pitchFamily="34" charset="0"/>
                <a:ea typeface="Funnel Sans" pitchFamily="34" charset="-122"/>
                <a:cs typeface="Funnel Sans" pitchFamily="34" charset="-120"/>
              </a:rPr>
              <a:t>These REST endpoints are designed for broad interoperability, allowing various client applications to securely interact with the PRPLOS device. They follow standard HTTP conventions for ease of integration.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61405" y="598289"/>
            <a:ext cx="13107591" cy="1359694"/>
          </a:xfrm>
          <a:prstGeom prst="rect">
            <a:avLst/>
          </a:prstGeom>
          <a:noFill/>
          <a:ln/>
        </p:spPr>
        <p:txBody>
          <a:bodyPr wrap="square" lIns="0" tIns="0" rIns="0" bIns="0" rtlCol="0" anchor="t"/>
          <a:lstStyle/>
          <a:p>
            <a:pPr marL="0" indent="0" algn="l">
              <a:lnSpc>
                <a:spcPts val="5350"/>
              </a:lnSpc>
              <a:buNone/>
            </a:pPr>
            <a:r>
              <a:rPr lang="en-US" sz="4250" dirty="0">
                <a:solidFill>
                  <a:srgbClr val="373B48"/>
                </a:solidFill>
                <a:latin typeface="Mona Sans Semi Bold" pitchFamily="34" charset="0"/>
                <a:ea typeface="Mona Sans Semi Bold" pitchFamily="34" charset="-122"/>
                <a:cs typeface="Mona Sans Semi Bold" pitchFamily="34" charset="-120"/>
              </a:rPr>
              <a:t>PRPLOS JSON-RPC Endpoints: The Internal Workhorses</a:t>
            </a:r>
            <a:endParaRPr lang="en-US" sz="4250" dirty="0"/>
          </a:p>
        </p:txBody>
      </p:sp>
      <p:sp>
        <p:nvSpPr>
          <p:cNvPr id="3" name="Text 1"/>
          <p:cNvSpPr/>
          <p:nvPr/>
        </p:nvSpPr>
        <p:spPr>
          <a:xfrm>
            <a:off x="761405" y="2393037"/>
            <a:ext cx="13107591" cy="696039"/>
          </a:xfrm>
          <a:prstGeom prst="rect">
            <a:avLst/>
          </a:prstGeom>
          <a:noFill/>
          <a:ln/>
        </p:spPr>
        <p:txBody>
          <a:bodyPr wrap="square" lIns="0" tIns="0" rIns="0" bIns="0" rtlCol="0" anchor="t"/>
          <a:lstStyle/>
          <a:p>
            <a:pPr marL="0" indent="0" algn="l">
              <a:lnSpc>
                <a:spcPts val="2700"/>
              </a:lnSpc>
              <a:buNone/>
            </a:pPr>
            <a:r>
              <a:rPr lang="en-US" sz="1700" dirty="0">
                <a:solidFill>
                  <a:srgbClr val="52586B"/>
                </a:solidFill>
                <a:latin typeface="Funnel Sans" pitchFamily="34" charset="0"/>
                <a:ea typeface="Funnel Sans" pitchFamily="34" charset="-122"/>
                <a:cs typeface="Funnel Sans" pitchFamily="34" charset="-120"/>
              </a:rPr>
              <a:t>These endpoints serve as the direct interface for internal system operations, leveraging JSON-RPC for efficient, method-based communication within the PRPLOS backend.</a:t>
            </a:r>
            <a:endParaRPr lang="en-US" sz="1700" dirty="0"/>
          </a:p>
        </p:txBody>
      </p:sp>
      <p:sp>
        <p:nvSpPr>
          <p:cNvPr id="4" name="Shape 2"/>
          <p:cNvSpPr/>
          <p:nvPr/>
        </p:nvSpPr>
        <p:spPr>
          <a:xfrm>
            <a:off x="761405" y="3659981"/>
            <a:ext cx="4224099" cy="3388519"/>
          </a:xfrm>
          <a:prstGeom prst="roundRect">
            <a:avLst>
              <a:gd name="adj" fmla="val 4318"/>
            </a:avLst>
          </a:prstGeom>
          <a:solidFill>
            <a:srgbClr val="FFFFFF">
              <a:alpha val="95000"/>
            </a:srgbClr>
          </a:solidFill>
          <a:ln/>
        </p:spPr>
      </p:sp>
      <p:sp>
        <p:nvSpPr>
          <p:cNvPr id="5" name="Shape 3"/>
          <p:cNvSpPr/>
          <p:nvPr/>
        </p:nvSpPr>
        <p:spPr>
          <a:xfrm>
            <a:off x="761405" y="3629501"/>
            <a:ext cx="4224099" cy="121920"/>
          </a:xfrm>
          <a:prstGeom prst="roundRect">
            <a:avLst>
              <a:gd name="adj" fmla="val 74947"/>
            </a:avLst>
          </a:prstGeom>
          <a:solidFill>
            <a:srgbClr val="373B48"/>
          </a:solidFill>
          <a:ln/>
        </p:spPr>
      </p:sp>
      <p:sp>
        <p:nvSpPr>
          <p:cNvPr id="6" name="Shape 4"/>
          <p:cNvSpPr/>
          <p:nvPr/>
        </p:nvSpPr>
        <p:spPr>
          <a:xfrm>
            <a:off x="2547164" y="3333750"/>
            <a:ext cx="652582" cy="652582"/>
          </a:xfrm>
          <a:prstGeom prst="roundRect">
            <a:avLst>
              <a:gd name="adj" fmla="val 140120"/>
            </a:avLst>
          </a:prstGeom>
          <a:solidFill>
            <a:srgbClr val="373B48"/>
          </a:solidFill>
          <a:ln/>
        </p:spPr>
      </p:sp>
      <p:pic>
        <p:nvPicPr>
          <p:cNvPr id="7" name="Image 0" descr="preencoded.png"/>
          <p:cNvPicPr>
            <a:picLocks noChangeAspect="1"/>
          </p:cNvPicPr>
          <p:nvPr/>
        </p:nvPicPr>
        <p:blipFill>
          <a:blip r:embed="rId3"/>
          <a:stretch>
            <a:fillRect/>
          </a:stretch>
        </p:blipFill>
        <p:spPr>
          <a:xfrm>
            <a:off x="2742902" y="3496866"/>
            <a:ext cx="260985" cy="326231"/>
          </a:xfrm>
          <a:prstGeom prst="rect">
            <a:avLst/>
          </a:prstGeom>
        </p:spPr>
      </p:pic>
      <p:sp>
        <p:nvSpPr>
          <p:cNvPr id="8" name="Text 5"/>
          <p:cNvSpPr/>
          <p:nvPr/>
        </p:nvSpPr>
        <p:spPr>
          <a:xfrm>
            <a:off x="1009412" y="4203859"/>
            <a:ext cx="2719507" cy="378023"/>
          </a:xfrm>
          <a:prstGeom prst="rect">
            <a:avLst/>
          </a:prstGeom>
          <a:noFill/>
          <a:ln/>
        </p:spPr>
        <p:txBody>
          <a:bodyPr wrap="none" lIns="0" tIns="0" rIns="0" bIns="0" rtlCol="0" anchor="t"/>
          <a:lstStyle/>
          <a:p>
            <a:pPr marL="0" indent="0" algn="l">
              <a:lnSpc>
                <a:spcPts val="2650"/>
              </a:lnSpc>
              <a:buNone/>
            </a:pPr>
            <a:r>
              <a:rPr lang="en-US" sz="2100" dirty="0">
                <a:solidFill>
                  <a:srgbClr val="52586B"/>
                </a:solidFill>
                <a:highlight>
                  <a:srgbClr val="F2F2F2"/>
                </a:highlight>
                <a:latin typeface="Consolas" pitchFamily="34" charset="0"/>
                <a:ea typeface="Consolas" pitchFamily="34" charset="-122"/>
                <a:cs typeface="Consolas" pitchFamily="34" charset="-120"/>
              </a:rPr>
              <a:t>/session</a:t>
            </a:r>
            <a:endParaRPr lang="en-US" sz="2100" dirty="0"/>
          </a:p>
        </p:txBody>
      </p:sp>
      <p:sp>
        <p:nvSpPr>
          <p:cNvPr id="9" name="Text 6"/>
          <p:cNvSpPr/>
          <p:nvPr/>
        </p:nvSpPr>
        <p:spPr>
          <a:xfrm>
            <a:off x="1009412" y="4712375"/>
            <a:ext cx="3728085" cy="1740098"/>
          </a:xfrm>
          <a:prstGeom prst="rect">
            <a:avLst/>
          </a:prstGeom>
          <a:noFill/>
          <a:ln/>
        </p:spPr>
        <p:txBody>
          <a:bodyPr wrap="square" lIns="0" tIns="0" rIns="0" bIns="0" rtlCol="0" anchor="t"/>
          <a:lstStyle/>
          <a:p>
            <a:pPr marL="0" indent="0" algn="l">
              <a:lnSpc>
                <a:spcPts val="2700"/>
              </a:lnSpc>
              <a:buNone/>
            </a:pPr>
            <a:r>
              <a:rPr lang="en-US" sz="1700" dirty="0">
                <a:solidFill>
                  <a:srgbClr val="52586B"/>
                </a:solidFill>
                <a:latin typeface="Funnel Sans" pitchFamily="34" charset="0"/>
                <a:ea typeface="Funnel Sans" pitchFamily="34" charset="-122"/>
                <a:cs typeface="Funnel Sans" pitchFamily="34" charset="-120"/>
              </a:rPr>
              <a:t>Dedicated for core authentication and user session management, including token validation and session state changes. Chosen for its direct mapping to user session lifecycle.</a:t>
            </a:r>
            <a:endParaRPr lang="en-US" sz="1700" dirty="0"/>
          </a:p>
        </p:txBody>
      </p:sp>
      <p:sp>
        <p:nvSpPr>
          <p:cNvPr id="10" name="Shape 7"/>
          <p:cNvSpPr/>
          <p:nvPr/>
        </p:nvSpPr>
        <p:spPr>
          <a:xfrm>
            <a:off x="5203031" y="3659981"/>
            <a:ext cx="4224218" cy="3388519"/>
          </a:xfrm>
          <a:prstGeom prst="roundRect">
            <a:avLst>
              <a:gd name="adj" fmla="val 4318"/>
            </a:avLst>
          </a:prstGeom>
          <a:solidFill>
            <a:srgbClr val="FFFFFF">
              <a:alpha val="95000"/>
            </a:srgbClr>
          </a:solidFill>
          <a:ln/>
        </p:spPr>
      </p:sp>
      <p:sp>
        <p:nvSpPr>
          <p:cNvPr id="11" name="Shape 8"/>
          <p:cNvSpPr/>
          <p:nvPr/>
        </p:nvSpPr>
        <p:spPr>
          <a:xfrm>
            <a:off x="5203031" y="3629501"/>
            <a:ext cx="4224218" cy="121920"/>
          </a:xfrm>
          <a:prstGeom prst="roundRect">
            <a:avLst>
              <a:gd name="adj" fmla="val 74947"/>
            </a:avLst>
          </a:prstGeom>
          <a:solidFill>
            <a:srgbClr val="373B48"/>
          </a:solidFill>
          <a:ln/>
        </p:spPr>
      </p:sp>
      <p:sp>
        <p:nvSpPr>
          <p:cNvPr id="12" name="Shape 9"/>
          <p:cNvSpPr/>
          <p:nvPr/>
        </p:nvSpPr>
        <p:spPr>
          <a:xfrm>
            <a:off x="6988790" y="3333750"/>
            <a:ext cx="652582" cy="652582"/>
          </a:xfrm>
          <a:prstGeom prst="roundRect">
            <a:avLst>
              <a:gd name="adj" fmla="val 140120"/>
            </a:avLst>
          </a:prstGeom>
          <a:solidFill>
            <a:srgbClr val="373B48"/>
          </a:solidFill>
          <a:ln/>
        </p:spPr>
      </p:sp>
      <p:pic>
        <p:nvPicPr>
          <p:cNvPr id="13" name="Image 1" descr="preencoded.png"/>
          <p:cNvPicPr>
            <a:picLocks noChangeAspect="1"/>
          </p:cNvPicPr>
          <p:nvPr/>
        </p:nvPicPr>
        <p:blipFill>
          <a:blip r:embed="rId4"/>
          <a:stretch>
            <a:fillRect/>
          </a:stretch>
        </p:blipFill>
        <p:spPr>
          <a:xfrm>
            <a:off x="7184529" y="3496866"/>
            <a:ext cx="260985" cy="326231"/>
          </a:xfrm>
          <a:prstGeom prst="rect">
            <a:avLst/>
          </a:prstGeom>
        </p:spPr>
      </p:pic>
      <p:sp>
        <p:nvSpPr>
          <p:cNvPr id="14" name="Text 10"/>
          <p:cNvSpPr/>
          <p:nvPr/>
        </p:nvSpPr>
        <p:spPr>
          <a:xfrm>
            <a:off x="5451038" y="4203859"/>
            <a:ext cx="2719507" cy="378023"/>
          </a:xfrm>
          <a:prstGeom prst="rect">
            <a:avLst/>
          </a:prstGeom>
          <a:noFill/>
          <a:ln/>
        </p:spPr>
        <p:txBody>
          <a:bodyPr wrap="none" lIns="0" tIns="0" rIns="0" bIns="0" rtlCol="0" anchor="t"/>
          <a:lstStyle/>
          <a:p>
            <a:pPr marL="0" indent="0" algn="l">
              <a:lnSpc>
                <a:spcPts val="2650"/>
              </a:lnSpc>
              <a:buNone/>
            </a:pPr>
            <a:r>
              <a:rPr lang="en-US" sz="2100" dirty="0">
                <a:solidFill>
                  <a:srgbClr val="52586B"/>
                </a:solidFill>
                <a:highlight>
                  <a:srgbClr val="F2F2F2"/>
                </a:highlight>
                <a:latin typeface="Consolas" pitchFamily="34" charset="0"/>
                <a:ea typeface="Consolas" pitchFamily="34" charset="-122"/>
                <a:cs typeface="Consolas" pitchFamily="34" charset="-120"/>
              </a:rPr>
              <a:t>/commands</a:t>
            </a:r>
            <a:endParaRPr lang="en-US" sz="2100" dirty="0"/>
          </a:p>
        </p:txBody>
      </p:sp>
      <p:sp>
        <p:nvSpPr>
          <p:cNvPr id="15" name="Text 11"/>
          <p:cNvSpPr/>
          <p:nvPr/>
        </p:nvSpPr>
        <p:spPr>
          <a:xfrm>
            <a:off x="5451038" y="4712375"/>
            <a:ext cx="3728204" cy="1740098"/>
          </a:xfrm>
          <a:prstGeom prst="rect">
            <a:avLst/>
          </a:prstGeom>
          <a:noFill/>
          <a:ln/>
        </p:spPr>
        <p:txBody>
          <a:bodyPr wrap="square" lIns="0" tIns="0" rIns="0" bIns="0" rtlCol="0" anchor="t"/>
          <a:lstStyle/>
          <a:p>
            <a:pPr marL="0" indent="0" algn="l">
              <a:lnSpc>
                <a:spcPts val="2700"/>
              </a:lnSpc>
              <a:buNone/>
            </a:pPr>
            <a:r>
              <a:rPr lang="en-US" sz="1700" dirty="0">
                <a:solidFill>
                  <a:srgbClr val="52586B"/>
                </a:solidFill>
                <a:latin typeface="Funnel Sans" pitchFamily="34" charset="0"/>
                <a:ea typeface="Funnel Sans" pitchFamily="34" charset="-122"/>
                <a:cs typeface="Funnel Sans" pitchFamily="34" charset="-120"/>
              </a:rPr>
              <a:t>Executes specific system commands and administrative actions. Its explicit naming clarifies its role in controlling device behavior. Think of it as direct access to system utilities.</a:t>
            </a:r>
            <a:endParaRPr lang="en-US" sz="1700" dirty="0"/>
          </a:p>
        </p:txBody>
      </p:sp>
      <p:sp>
        <p:nvSpPr>
          <p:cNvPr id="16" name="Shape 12"/>
          <p:cNvSpPr/>
          <p:nvPr/>
        </p:nvSpPr>
        <p:spPr>
          <a:xfrm>
            <a:off x="9644777" y="3659981"/>
            <a:ext cx="4224218" cy="3388519"/>
          </a:xfrm>
          <a:prstGeom prst="roundRect">
            <a:avLst>
              <a:gd name="adj" fmla="val 4318"/>
            </a:avLst>
          </a:prstGeom>
          <a:solidFill>
            <a:srgbClr val="FFFFFF">
              <a:alpha val="95000"/>
            </a:srgbClr>
          </a:solidFill>
          <a:ln/>
        </p:spPr>
      </p:sp>
      <p:sp>
        <p:nvSpPr>
          <p:cNvPr id="17" name="Shape 13"/>
          <p:cNvSpPr/>
          <p:nvPr/>
        </p:nvSpPr>
        <p:spPr>
          <a:xfrm>
            <a:off x="9644777" y="3629501"/>
            <a:ext cx="4224218" cy="121920"/>
          </a:xfrm>
          <a:prstGeom prst="roundRect">
            <a:avLst>
              <a:gd name="adj" fmla="val 74947"/>
            </a:avLst>
          </a:prstGeom>
          <a:solidFill>
            <a:srgbClr val="373B48"/>
          </a:solidFill>
          <a:ln/>
        </p:spPr>
      </p:sp>
      <p:sp>
        <p:nvSpPr>
          <p:cNvPr id="18" name="Shape 14"/>
          <p:cNvSpPr/>
          <p:nvPr/>
        </p:nvSpPr>
        <p:spPr>
          <a:xfrm>
            <a:off x="11430536" y="3333750"/>
            <a:ext cx="652582" cy="652582"/>
          </a:xfrm>
          <a:prstGeom prst="roundRect">
            <a:avLst>
              <a:gd name="adj" fmla="val 140120"/>
            </a:avLst>
          </a:prstGeom>
          <a:solidFill>
            <a:srgbClr val="373B48"/>
          </a:solidFill>
          <a:ln/>
        </p:spPr>
      </p:sp>
      <p:pic>
        <p:nvPicPr>
          <p:cNvPr id="19" name="Image 2" descr="preencoded.png"/>
          <p:cNvPicPr>
            <a:picLocks noChangeAspect="1"/>
          </p:cNvPicPr>
          <p:nvPr/>
        </p:nvPicPr>
        <p:blipFill>
          <a:blip r:embed="rId5"/>
          <a:stretch>
            <a:fillRect/>
          </a:stretch>
        </p:blipFill>
        <p:spPr>
          <a:xfrm>
            <a:off x="11626275" y="3496866"/>
            <a:ext cx="260985" cy="326231"/>
          </a:xfrm>
          <a:prstGeom prst="rect">
            <a:avLst/>
          </a:prstGeom>
        </p:spPr>
      </p:pic>
      <p:sp>
        <p:nvSpPr>
          <p:cNvPr id="20" name="Text 15"/>
          <p:cNvSpPr/>
          <p:nvPr/>
        </p:nvSpPr>
        <p:spPr>
          <a:xfrm>
            <a:off x="9892784" y="4203859"/>
            <a:ext cx="2719507" cy="378023"/>
          </a:xfrm>
          <a:prstGeom prst="rect">
            <a:avLst/>
          </a:prstGeom>
          <a:noFill/>
          <a:ln/>
        </p:spPr>
        <p:txBody>
          <a:bodyPr wrap="none" lIns="0" tIns="0" rIns="0" bIns="0" rtlCol="0" anchor="t"/>
          <a:lstStyle/>
          <a:p>
            <a:pPr marL="0" indent="0" algn="l">
              <a:lnSpc>
                <a:spcPts val="2650"/>
              </a:lnSpc>
              <a:buNone/>
            </a:pPr>
            <a:r>
              <a:rPr lang="en-US" sz="2100" dirty="0">
                <a:solidFill>
                  <a:srgbClr val="52586B"/>
                </a:solidFill>
                <a:highlight>
                  <a:srgbClr val="F2F2F2"/>
                </a:highlight>
                <a:latin typeface="Consolas" pitchFamily="34" charset="0"/>
                <a:ea typeface="Consolas" pitchFamily="34" charset="-122"/>
                <a:cs typeface="Consolas" pitchFamily="34" charset="-120"/>
              </a:rPr>
              <a:t>/rpc</a:t>
            </a:r>
            <a:endParaRPr lang="en-US" sz="2100" dirty="0"/>
          </a:p>
        </p:txBody>
      </p:sp>
      <p:sp>
        <p:nvSpPr>
          <p:cNvPr id="21" name="Text 16"/>
          <p:cNvSpPr/>
          <p:nvPr/>
        </p:nvSpPr>
        <p:spPr>
          <a:xfrm>
            <a:off x="9892784" y="4712375"/>
            <a:ext cx="3728204" cy="2088118"/>
          </a:xfrm>
          <a:prstGeom prst="rect">
            <a:avLst/>
          </a:prstGeom>
          <a:noFill/>
          <a:ln/>
        </p:spPr>
        <p:txBody>
          <a:bodyPr wrap="square" lIns="0" tIns="0" rIns="0" bIns="0" rtlCol="0" anchor="t"/>
          <a:lstStyle/>
          <a:p>
            <a:pPr marL="0" indent="0" algn="l">
              <a:lnSpc>
                <a:spcPts val="2700"/>
              </a:lnSpc>
              <a:buNone/>
            </a:pPr>
            <a:r>
              <a:rPr lang="en-US" sz="1700" dirty="0">
                <a:solidFill>
                  <a:srgbClr val="52586B"/>
                </a:solidFill>
                <a:latin typeface="Funnel Sans" pitchFamily="34" charset="0"/>
                <a:ea typeface="Funnel Sans" pitchFamily="34" charset="-122"/>
                <a:cs typeface="Funnel Sans" pitchFamily="34" charset="-120"/>
              </a:rPr>
              <a:t>A generic endpoint for diverse data operations and less frequently used methods. This endpoint acts as a catch-all, centralizing various RPC calls into a single, manageable interface.</a:t>
            </a:r>
            <a:endParaRPr lang="en-US" sz="1700" dirty="0"/>
          </a:p>
        </p:txBody>
      </p:sp>
      <p:sp>
        <p:nvSpPr>
          <p:cNvPr id="22" name="Text 17"/>
          <p:cNvSpPr/>
          <p:nvPr/>
        </p:nvSpPr>
        <p:spPr>
          <a:xfrm>
            <a:off x="761405" y="7293173"/>
            <a:ext cx="13107591" cy="348020"/>
          </a:xfrm>
          <a:prstGeom prst="rect">
            <a:avLst/>
          </a:prstGeom>
          <a:noFill/>
          <a:ln/>
        </p:spPr>
        <p:txBody>
          <a:bodyPr wrap="none" lIns="0" tIns="0" rIns="0" bIns="0" rtlCol="0" anchor="t"/>
          <a:lstStyle/>
          <a:p>
            <a:pPr marL="0" indent="0" algn="l">
              <a:lnSpc>
                <a:spcPts val="2700"/>
              </a:lnSpc>
              <a:buNone/>
            </a:pPr>
            <a:r>
              <a:rPr lang="en-US" sz="1700" dirty="0">
                <a:solidFill>
                  <a:srgbClr val="52586B"/>
                </a:solidFill>
                <a:latin typeface="Funnel Sans" pitchFamily="34" charset="0"/>
                <a:ea typeface="Funnel Sans" pitchFamily="34" charset="-122"/>
                <a:cs typeface="Funnel Sans" pitchFamily="34" charset="-120"/>
              </a:rPr>
              <a:t>This tripartite division ensures clear responsibility and simplifies internal routing logic.</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TotalTime>
  <Words>867</Words>
  <Application>Microsoft Office PowerPoint</Application>
  <PresentationFormat>Custom</PresentationFormat>
  <Paragraphs>102</Paragraphs>
  <Slides>12</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Funnel Sans</vt:lpstr>
      <vt:lpstr>Mona Sans Light</vt:lpstr>
      <vt:lpstr>Arial</vt:lpstr>
      <vt:lpstr>Mona Sans Semi Bold</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Karthikeyan Manickavel</cp:lastModifiedBy>
  <cp:revision>2</cp:revision>
  <dcterms:created xsi:type="dcterms:W3CDTF">2025-08-13T18:55:51Z</dcterms:created>
  <dcterms:modified xsi:type="dcterms:W3CDTF">2025-08-13T19:35:02Z</dcterms:modified>
</cp:coreProperties>
</file>